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2.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60.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bin Medium" panose="00000600000000000000"/>
      <p:regular r:id="rId38"/>
    </p:embeddedFont>
    <p:embeddedFont>
      <p:font typeface="Cabin Bold" panose="00000800000000000000"/>
      <p:bold r:id="rId39"/>
    </p:embeddedFont>
    <p:embeddedFont>
      <p:font typeface="Cabin" panose="00000500000000000000"/>
      <p:regular r:id="rId40"/>
    </p:embeddedFont>
    <p:embeddedFont>
      <p:font typeface="Calibri" panose="020F050202020403020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39" d="100"/>
          <a:sy n="39" d="100"/>
        </p:scale>
        <p:origin x="94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2.sv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svg"/><Relationship Id="rId7" Type="http://schemas.openxmlformats.org/officeDocument/2006/relationships/image" Target="../media/image40.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3" Type="http://schemas.openxmlformats.org/officeDocument/2006/relationships/image" Target="../media/image36.png"/><Relationship Id="rId2" Type="http://schemas.openxmlformats.org/officeDocument/2006/relationships/image" Target="../media/image35.svg"/><Relationship Id="rId10" Type="http://schemas.openxmlformats.org/officeDocument/2006/relationships/slideLayout" Target="../slideLayouts/slideLayout7.xml"/><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2.sv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2.sv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2.sv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2.sv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53.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2.sv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2.sv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2.sv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2.sv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2.sv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9.svg"/><Relationship Id="rId7" Type="http://schemas.openxmlformats.org/officeDocument/2006/relationships/image" Target="../media/image38.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60.svg"/><Relationship Id="rId3" Type="http://schemas.openxmlformats.org/officeDocument/2006/relationships/image" Target="../media/image59.png"/><Relationship Id="rId2" Type="http://schemas.openxmlformats.org/officeDocument/2006/relationships/image" Target="../media/image2.svg"/><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1.png"/><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584447">
            <a:off x="13704005" y="6375109"/>
            <a:ext cx="2979759" cy="3052249"/>
          </a:xfrm>
          <a:custGeom>
            <a:avLst/>
            <a:gdLst/>
            <a:ahLst/>
            <a:cxnLst/>
            <a:rect l="l" t="t" r="r" b="b"/>
            <a:pathLst>
              <a:path w="2979759" h="3052249">
                <a:moveTo>
                  <a:pt x="0" y="0"/>
                </a:moveTo>
                <a:lnTo>
                  <a:pt x="2979759" y="0"/>
                </a:lnTo>
                <a:lnTo>
                  <a:pt x="2979759" y="3052250"/>
                </a:lnTo>
                <a:lnTo>
                  <a:pt x="0" y="3052250"/>
                </a:lnTo>
                <a:lnTo>
                  <a:pt x="0" y="0"/>
                </a:lnTo>
                <a:close/>
              </a:path>
            </a:pathLst>
          </a:custGeom>
          <a:blipFill>
            <a:blip r:embed="rId3">
              <a:alphaModFix amt="81000"/>
            </a:blip>
            <a:stretch>
              <a:fillRect/>
            </a:stretch>
          </a:blipFill>
        </p:spPr>
      </p:sp>
      <p:sp>
        <p:nvSpPr>
          <p:cNvPr id="4" name="Freeform 4"/>
          <p:cNvSpPr/>
          <p:nvPr/>
        </p:nvSpPr>
        <p:spPr>
          <a:xfrm>
            <a:off x="1028700" y="952500"/>
            <a:ext cx="3236444" cy="3151487"/>
          </a:xfrm>
          <a:custGeom>
            <a:avLst/>
            <a:gdLst/>
            <a:ahLst/>
            <a:cxnLst/>
            <a:rect l="l" t="t" r="r" b="b"/>
            <a:pathLst>
              <a:path w="3236444" h="3151487">
                <a:moveTo>
                  <a:pt x="0" y="0"/>
                </a:moveTo>
                <a:lnTo>
                  <a:pt x="3236444" y="0"/>
                </a:lnTo>
                <a:lnTo>
                  <a:pt x="3236444" y="3151487"/>
                </a:lnTo>
                <a:lnTo>
                  <a:pt x="0" y="3151487"/>
                </a:lnTo>
                <a:lnTo>
                  <a:pt x="0" y="0"/>
                </a:lnTo>
                <a:close/>
              </a:path>
            </a:pathLst>
          </a:custGeom>
          <a:blipFill>
            <a:blip r:embed="rId4">
              <a:alphaModFix amt="67000"/>
            </a:blip>
            <a:stretch>
              <a:fillRect/>
            </a:stretch>
          </a:blipFill>
        </p:spPr>
      </p:sp>
      <p:grpSp>
        <p:nvGrpSpPr>
          <p:cNvPr id="5" name="Group 5"/>
          <p:cNvGrpSpPr/>
          <p:nvPr/>
        </p:nvGrpSpPr>
        <p:grpSpPr>
          <a:xfrm>
            <a:off x="1890696" y="483833"/>
            <a:ext cx="15160929" cy="9319334"/>
            <a:chOff x="0" y="0"/>
            <a:chExt cx="3993002" cy="2454475"/>
          </a:xfrm>
        </p:grpSpPr>
        <p:sp>
          <p:nvSpPr>
            <p:cNvPr id="6" name="Freeform 6"/>
            <p:cNvSpPr/>
            <p:nvPr/>
          </p:nvSpPr>
          <p:spPr>
            <a:xfrm>
              <a:off x="0" y="0"/>
              <a:ext cx="3993002" cy="2454475"/>
            </a:xfrm>
            <a:custGeom>
              <a:avLst/>
              <a:gdLst/>
              <a:ahLst/>
              <a:cxnLst/>
              <a:rect l="l" t="t" r="r" b="b"/>
              <a:pathLst>
                <a:path w="3993002" h="2454475">
                  <a:moveTo>
                    <a:pt x="15830" y="0"/>
                  </a:moveTo>
                  <a:lnTo>
                    <a:pt x="3977172" y="0"/>
                  </a:lnTo>
                  <a:cubicBezTo>
                    <a:pt x="3985914" y="0"/>
                    <a:pt x="3993002" y="7087"/>
                    <a:pt x="3993002" y="15830"/>
                  </a:cubicBezTo>
                  <a:lnTo>
                    <a:pt x="3993002" y="2438645"/>
                  </a:lnTo>
                  <a:cubicBezTo>
                    <a:pt x="3993002" y="2447387"/>
                    <a:pt x="3985914" y="2454475"/>
                    <a:pt x="3977172" y="2454475"/>
                  </a:cubicBezTo>
                  <a:lnTo>
                    <a:pt x="15830" y="2454475"/>
                  </a:lnTo>
                  <a:cubicBezTo>
                    <a:pt x="7087" y="2454475"/>
                    <a:pt x="0" y="2447387"/>
                    <a:pt x="0" y="2438645"/>
                  </a:cubicBezTo>
                  <a:lnTo>
                    <a:pt x="0" y="15830"/>
                  </a:lnTo>
                  <a:cubicBezTo>
                    <a:pt x="0" y="7087"/>
                    <a:pt x="7087" y="0"/>
                    <a:pt x="15830" y="0"/>
                  </a:cubicBezTo>
                  <a:close/>
                </a:path>
              </a:pathLst>
            </a:custGeom>
            <a:solidFill>
              <a:srgbClr val="F8F8F8">
                <a:alpha val="51765"/>
              </a:srgbClr>
            </a:solidFill>
          </p:spPr>
        </p:sp>
        <p:sp>
          <p:nvSpPr>
            <p:cNvPr id="7" name="TextBox 7"/>
            <p:cNvSpPr txBox="1"/>
            <p:nvPr/>
          </p:nvSpPr>
          <p:spPr>
            <a:xfrm>
              <a:off x="0" y="-38100"/>
              <a:ext cx="3993002" cy="2492575"/>
            </a:xfrm>
            <a:prstGeom prst="rect">
              <a:avLst/>
            </a:prstGeom>
          </p:spPr>
          <p:txBody>
            <a:bodyPr lIns="50800" tIns="50800" rIns="50800" bIns="50800" rtlCol="0" anchor="ctr"/>
            <a:lstStyle/>
            <a:p>
              <a:pPr algn="ctr">
                <a:lnSpc>
                  <a:spcPts val="3500"/>
                </a:lnSpc>
              </a:pPr>
            </a:p>
          </p:txBody>
        </p:sp>
      </p:grpSp>
      <p:sp>
        <p:nvSpPr>
          <p:cNvPr id="8" name="Freeform 8"/>
          <p:cNvSpPr/>
          <p:nvPr/>
        </p:nvSpPr>
        <p:spPr>
          <a:xfrm>
            <a:off x="16241448" y="904869"/>
            <a:ext cx="2895048" cy="3421643"/>
          </a:xfrm>
          <a:custGeom>
            <a:avLst/>
            <a:gdLst/>
            <a:ahLst/>
            <a:cxnLst/>
            <a:rect l="l" t="t" r="r" b="b"/>
            <a:pathLst>
              <a:path w="2895048" h="3421643">
                <a:moveTo>
                  <a:pt x="0" y="0"/>
                </a:moveTo>
                <a:lnTo>
                  <a:pt x="2895048" y="0"/>
                </a:lnTo>
                <a:lnTo>
                  <a:pt x="2895048" y="3421643"/>
                </a:lnTo>
                <a:lnTo>
                  <a:pt x="0" y="3421643"/>
                </a:lnTo>
                <a:lnTo>
                  <a:pt x="0" y="0"/>
                </a:lnTo>
                <a:close/>
              </a:path>
            </a:pathLst>
          </a:custGeom>
          <a:blipFill>
            <a:blip r:embed="rId5">
              <a:alphaModFix amt="81000"/>
            </a:blip>
            <a:stretch>
              <a:fillRect/>
            </a:stretch>
          </a:blipFill>
        </p:spPr>
      </p:sp>
      <p:sp>
        <p:nvSpPr>
          <p:cNvPr id="9" name="Freeform 9"/>
          <p:cNvSpPr/>
          <p:nvPr/>
        </p:nvSpPr>
        <p:spPr>
          <a:xfrm rot="-5268899">
            <a:off x="-1689528" y="8005807"/>
            <a:ext cx="4450576" cy="4055588"/>
          </a:xfrm>
          <a:custGeom>
            <a:avLst/>
            <a:gdLst/>
            <a:ahLst/>
            <a:cxnLst/>
            <a:rect l="l" t="t" r="r" b="b"/>
            <a:pathLst>
              <a:path w="4450576" h="4055588">
                <a:moveTo>
                  <a:pt x="0" y="0"/>
                </a:moveTo>
                <a:lnTo>
                  <a:pt x="4450576" y="0"/>
                </a:lnTo>
                <a:lnTo>
                  <a:pt x="4450576" y="4055588"/>
                </a:lnTo>
                <a:lnTo>
                  <a:pt x="0" y="4055588"/>
                </a:lnTo>
                <a:lnTo>
                  <a:pt x="0" y="0"/>
                </a:lnTo>
                <a:close/>
              </a:path>
            </a:pathLst>
          </a:custGeom>
          <a:blipFill>
            <a:blip r:embed="rId6">
              <a:alphaModFix amt="82000"/>
            </a:blip>
            <a:stretch>
              <a:fillRect/>
            </a:stretch>
          </a:blipFill>
        </p:spPr>
      </p:sp>
      <p:sp>
        <p:nvSpPr>
          <p:cNvPr id="10" name="TextBox 10"/>
          <p:cNvSpPr txBox="1"/>
          <p:nvPr/>
        </p:nvSpPr>
        <p:spPr>
          <a:xfrm>
            <a:off x="2064652" y="1730680"/>
            <a:ext cx="14791224" cy="2595832"/>
          </a:xfrm>
          <a:prstGeom prst="rect">
            <a:avLst/>
          </a:prstGeom>
        </p:spPr>
        <p:txBody>
          <a:bodyPr lIns="0" tIns="0" rIns="0" bIns="0" rtlCol="0" anchor="t">
            <a:spAutoFit/>
          </a:bodyPr>
          <a:lstStyle/>
          <a:p>
            <a:pPr algn="ctr">
              <a:lnSpc>
                <a:spcPts val="10280"/>
              </a:lnSpc>
            </a:pPr>
            <a:r>
              <a:rPr lang="en-US" sz="8225" b="1" spc="-164">
                <a:solidFill>
                  <a:srgbClr val="3C3C3D"/>
                </a:solidFill>
                <a:latin typeface="Cabin Medium" panose="00000600000000000000"/>
                <a:ea typeface="Cabin Medium" panose="00000600000000000000"/>
                <a:cs typeface="Cabin Medium" panose="00000600000000000000"/>
                <a:sym typeface="Cabin Medium" panose="00000600000000000000"/>
              </a:rPr>
              <a:t>XÂY DỰNG HỆ THỐNG QUẢN LÍ TRƯỜNG MẦM NON TƯ THỤC</a:t>
            </a:r>
            <a:endParaRPr lang="en-US" sz="8225" b="1" spc="-164">
              <a:solidFill>
                <a:srgbClr val="3C3C3D"/>
              </a:solidFill>
              <a:latin typeface="Cabin Medium" panose="00000600000000000000"/>
              <a:ea typeface="Cabin Medium" panose="00000600000000000000"/>
              <a:cs typeface="Cabin Medium" panose="00000600000000000000"/>
              <a:sym typeface="Cabin Medium" panose="00000600000000000000"/>
            </a:endParaRPr>
          </a:p>
        </p:txBody>
      </p:sp>
      <p:sp>
        <p:nvSpPr>
          <p:cNvPr id="11" name="TextBox 11"/>
          <p:cNvSpPr txBox="1"/>
          <p:nvPr/>
        </p:nvSpPr>
        <p:spPr>
          <a:xfrm>
            <a:off x="2064652" y="4895850"/>
            <a:ext cx="14791224" cy="476250"/>
          </a:xfrm>
          <a:prstGeom prst="rect">
            <a:avLst/>
          </a:prstGeom>
        </p:spPr>
        <p:txBody>
          <a:bodyPr lIns="0" tIns="0" rIns="0" bIns="0" rtlCol="0" anchor="t">
            <a:spAutoFit/>
          </a:bodyPr>
          <a:lstStyle/>
          <a:p>
            <a:pPr algn="ctr">
              <a:lnSpc>
                <a:spcPts val="3750"/>
              </a:lnSpc>
            </a:pPr>
            <a:r>
              <a:rPr lang="en-US" sz="3000" b="1" spc="-60">
                <a:solidFill>
                  <a:srgbClr val="3C3C3D"/>
                </a:solidFill>
                <a:latin typeface="Cabin Medium" panose="00000600000000000000"/>
                <a:ea typeface="Cabin Medium" panose="00000600000000000000"/>
                <a:cs typeface="Cabin Medium" panose="00000600000000000000"/>
                <a:sym typeface="Cabin Medium" panose="00000600000000000000"/>
              </a:rPr>
              <a:t>MÔN HỌC : QUẢN LÝ DỰ ÁN PHẦN MỀM</a:t>
            </a:r>
            <a:endParaRPr lang="en-US" sz="3000" b="1" spc="-60">
              <a:solidFill>
                <a:srgbClr val="3C3C3D"/>
              </a:solidFill>
              <a:latin typeface="Cabin Medium" panose="00000600000000000000"/>
              <a:ea typeface="Cabin Medium" panose="00000600000000000000"/>
              <a:cs typeface="Cabin Medium" panose="00000600000000000000"/>
              <a:sym typeface="Cabin Medium" panose="00000600000000000000"/>
            </a:endParaRPr>
          </a:p>
        </p:txBody>
      </p:sp>
      <p:sp>
        <p:nvSpPr>
          <p:cNvPr id="12" name="TextBox 12"/>
          <p:cNvSpPr txBox="1"/>
          <p:nvPr/>
        </p:nvSpPr>
        <p:spPr>
          <a:xfrm>
            <a:off x="1890696" y="6612229"/>
            <a:ext cx="7580465" cy="1905000"/>
          </a:xfrm>
          <a:prstGeom prst="rect">
            <a:avLst/>
          </a:prstGeom>
        </p:spPr>
        <p:txBody>
          <a:bodyPr lIns="0" tIns="0" rIns="0" bIns="0" rtlCol="0" anchor="t">
            <a:spAutoFit/>
          </a:bodyPr>
          <a:lstStyle/>
          <a:p>
            <a:pPr algn="ctr">
              <a:lnSpc>
                <a:spcPts val="3750"/>
              </a:lnSpc>
            </a:pPr>
          </a:p>
          <a:p>
            <a:pPr algn="ctr">
              <a:lnSpc>
                <a:spcPts val="3750"/>
              </a:lnSpc>
            </a:pPr>
            <a:r>
              <a:rPr lang="en-US" sz="3000" b="1" spc="-60">
                <a:solidFill>
                  <a:srgbClr val="3C3C3D"/>
                </a:solidFill>
                <a:latin typeface="Cabin Bold" panose="00000800000000000000"/>
                <a:ea typeface="Cabin Bold" panose="00000800000000000000"/>
                <a:cs typeface="Cabin Bold" panose="00000800000000000000"/>
                <a:sym typeface="Cabin Bold" panose="00000800000000000000"/>
              </a:rPr>
              <a:t>GVHD : PHẠM TRỌNG HUYNH</a:t>
            </a:r>
            <a:endParaRPr lang="en-US" sz="3000" b="1" spc="-60">
              <a:solidFill>
                <a:srgbClr val="3C3C3D"/>
              </a:solidFill>
              <a:latin typeface="Cabin Bold" panose="00000800000000000000"/>
              <a:ea typeface="Cabin Bold" panose="00000800000000000000"/>
              <a:cs typeface="Cabin Bold" panose="00000800000000000000"/>
              <a:sym typeface="Cabin Bold" panose="00000800000000000000"/>
            </a:endParaRPr>
          </a:p>
          <a:p>
            <a:pPr algn="ctr">
              <a:lnSpc>
                <a:spcPts val="3750"/>
              </a:lnSpc>
            </a:pPr>
            <a:endParaRPr lang="en-US" sz="3000" b="1" spc="-60">
              <a:solidFill>
                <a:srgbClr val="3C3C3D"/>
              </a:solidFill>
              <a:latin typeface="Cabin Bold" panose="00000800000000000000"/>
              <a:ea typeface="Cabin Bold" panose="00000800000000000000"/>
              <a:cs typeface="Cabin Bold" panose="00000800000000000000"/>
              <a:sym typeface="Cabin Bold" panose="00000800000000000000"/>
            </a:endParaRPr>
          </a:p>
          <a:p>
            <a:pPr algn="ctr">
              <a:lnSpc>
                <a:spcPts val="3750"/>
              </a:lnSpc>
            </a:pPr>
            <a:endParaRPr lang="en-US" sz="3000" b="1" spc="-60">
              <a:solidFill>
                <a:srgbClr val="3C3C3D"/>
              </a:solidFill>
              <a:latin typeface="Cabin Bold" panose="00000800000000000000"/>
              <a:ea typeface="Cabin Bold" panose="00000800000000000000"/>
              <a:cs typeface="Cabin Bold" panose="00000800000000000000"/>
              <a:sym typeface="Cabin Bold" panose="00000800000000000000"/>
            </a:endParaRPr>
          </a:p>
        </p:txBody>
      </p:sp>
      <p:sp>
        <p:nvSpPr>
          <p:cNvPr id="13" name="TextBox 13"/>
          <p:cNvSpPr txBox="1"/>
          <p:nvPr/>
        </p:nvSpPr>
        <p:spPr>
          <a:xfrm>
            <a:off x="9471161" y="6574441"/>
            <a:ext cx="7591362" cy="2005330"/>
          </a:xfrm>
          <a:prstGeom prst="rect">
            <a:avLst/>
          </a:prstGeom>
        </p:spPr>
        <p:txBody>
          <a:bodyPr lIns="0" tIns="0" rIns="0" bIns="0" rtlCol="0" anchor="t">
            <a:spAutoFit/>
          </a:bodyPr>
          <a:lstStyle/>
          <a:p>
            <a:pPr algn="ctr">
              <a:lnSpc>
                <a:spcPts val="3910"/>
              </a:lnSpc>
            </a:pPr>
          </a:p>
          <a:p>
            <a:pPr algn="ctr">
              <a:lnSpc>
                <a:spcPts val="3910"/>
              </a:lnSpc>
            </a:pPr>
            <a:r>
              <a:rPr lang="en-US" sz="3130" spc="-62">
                <a:solidFill>
                  <a:srgbClr val="3C3C3D"/>
                </a:solidFill>
                <a:latin typeface="Cabin" panose="00000500000000000000"/>
                <a:ea typeface="Cabin" panose="00000500000000000000"/>
                <a:cs typeface="Cabin" panose="00000500000000000000"/>
                <a:sym typeface="Cabin" panose="00000500000000000000"/>
              </a:rPr>
              <a:t>SVTH : BÙI HẢI ĐƯỜNG</a:t>
            </a:r>
            <a:r>
              <a:rPr lang="vi-VN" altLang="en-US" sz="3130" spc="-62">
                <a:solidFill>
                  <a:srgbClr val="3C3C3D"/>
                </a:solidFill>
                <a:latin typeface="Cabin" panose="00000500000000000000"/>
                <a:ea typeface="Cabin" panose="00000500000000000000"/>
                <a:cs typeface="Cabin" panose="00000500000000000000"/>
                <a:sym typeface="Cabin" panose="00000500000000000000"/>
              </a:rPr>
              <a:t> : </a:t>
            </a:r>
            <a:r>
              <a:rPr lang="vi-VN" altLang="en-US" sz="3130" spc="-62">
                <a:solidFill>
                  <a:srgbClr val="3C3C3D"/>
                </a:solidFill>
                <a:latin typeface="Cabin" panose="00000500000000000000"/>
                <a:ea typeface="Cabin" panose="00000500000000000000"/>
                <a:cs typeface="Cabin" panose="00000500000000000000"/>
                <a:sym typeface="Cabin" panose="00000500000000000000"/>
              </a:rPr>
              <a:t>1150080012 </a:t>
            </a:r>
            <a:endParaRPr lang="vi-VN" altLang="en-US" sz="3130" spc="-62">
              <a:solidFill>
                <a:srgbClr val="3C3C3D"/>
              </a:solidFill>
              <a:latin typeface="Cabin" panose="00000500000000000000"/>
              <a:ea typeface="Cabin" panose="00000500000000000000"/>
              <a:cs typeface="Cabin" panose="00000500000000000000"/>
              <a:sym typeface="Cabin" panose="00000500000000000000"/>
            </a:endParaRPr>
          </a:p>
          <a:p>
            <a:pPr algn="ctr">
              <a:lnSpc>
                <a:spcPts val="3910"/>
              </a:lnSpc>
            </a:pPr>
            <a:r>
              <a:rPr lang="en-US" sz="3130" spc="-62">
                <a:solidFill>
                  <a:srgbClr val="3C3C3D"/>
                </a:solidFill>
                <a:latin typeface="Cabin" panose="00000500000000000000"/>
                <a:ea typeface="Cabin" panose="00000500000000000000"/>
                <a:cs typeface="Cabin" panose="00000500000000000000"/>
                <a:sym typeface="Cabin" panose="00000500000000000000"/>
              </a:rPr>
              <a:t>                    ĐẶNG NGỌC CHÂU</a:t>
            </a:r>
            <a:r>
              <a:rPr lang="vi-VN" altLang="en-US" sz="3130" spc="-62">
                <a:solidFill>
                  <a:srgbClr val="3C3C3D"/>
                </a:solidFill>
                <a:latin typeface="Cabin" panose="00000500000000000000"/>
                <a:ea typeface="Cabin" panose="00000500000000000000"/>
                <a:cs typeface="Cabin" panose="00000500000000000000"/>
                <a:sym typeface="Cabin" panose="00000500000000000000"/>
              </a:rPr>
              <a:t>:1050080255  </a:t>
            </a:r>
            <a:endParaRPr lang="en-US" sz="3130" spc="-62">
              <a:solidFill>
                <a:srgbClr val="3C3C3D"/>
              </a:solidFill>
              <a:latin typeface="Cabin" panose="00000500000000000000"/>
              <a:ea typeface="Cabin" panose="00000500000000000000"/>
              <a:cs typeface="Cabin" panose="00000500000000000000"/>
              <a:sym typeface="Cabin" panose="00000500000000000000"/>
            </a:endParaRPr>
          </a:p>
          <a:p>
            <a:pPr algn="ctr">
              <a:lnSpc>
                <a:spcPts val="3910"/>
              </a:lnSpc>
            </a:pPr>
            <a:endParaRPr lang="en-US" sz="3130" spc="-62">
              <a:solidFill>
                <a:srgbClr val="3C3C3D"/>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00090"/>
            <a:ext cx="16519021" cy="6976531"/>
          </a:xfrm>
          <a:custGeom>
            <a:avLst/>
            <a:gdLst/>
            <a:ahLst/>
            <a:cxnLst/>
            <a:rect l="l" t="t" r="r" b="b"/>
            <a:pathLst>
              <a:path w="16519021" h="6976531">
                <a:moveTo>
                  <a:pt x="0" y="0"/>
                </a:moveTo>
                <a:lnTo>
                  <a:pt x="16519021" y="0"/>
                </a:lnTo>
                <a:lnTo>
                  <a:pt x="16519021" y="6976531"/>
                </a:lnTo>
                <a:lnTo>
                  <a:pt x="0" y="6976531"/>
                </a:lnTo>
                <a:lnTo>
                  <a:pt x="0" y="0"/>
                </a:lnTo>
                <a:close/>
              </a:path>
            </a:pathLst>
          </a:custGeom>
          <a:blipFill>
            <a:blip r:embed="rId1"/>
            <a:stretch>
              <a:fillRect l="-13292" t="-930"/>
            </a:stretch>
          </a:blipFill>
        </p:spPr>
      </p:sp>
      <p:sp>
        <p:nvSpPr>
          <p:cNvPr id="3" name="TextBox 3"/>
          <p:cNvSpPr txBox="1"/>
          <p:nvPr/>
        </p:nvSpPr>
        <p:spPr>
          <a:xfrm>
            <a:off x="101090" y="977909"/>
            <a:ext cx="18085819" cy="657200"/>
          </a:xfrm>
          <a:prstGeom prst="rect">
            <a:avLst/>
          </a:prstGeom>
        </p:spPr>
        <p:txBody>
          <a:bodyPr lIns="0" tIns="0" rIns="0" bIns="0" rtlCol="0" anchor="t">
            <a:spAutoFit/>
          </a:bodyPr>
          <a:lstStyle/>
          <a:p>
            <a:pPr marL="0" lvl="0" indent="0" algn="ctr">
              <a:lnSpc>
                <a:spcPts val="5175"/>
              </a:lnSpc>
              <a:spcBef>
                <a:spcPct val="0"/>
              </a:spcBef>
            </a:pPr>
            <a:r>
              <a:rPr lang="en-US" sz="4500" b="1">
                <a:solidFill>
                  <a:srgbClr val="000000"/>
                </a:solidFill>
                <a:latin typeface="Cabin Bold" panose="00000800000000000000"/>
                <a:ea typeface="Cabin Bold" panose="00000800000000000000"/>
                <a:cs typeface="Cabin Bold" panose="00000800000000000000"/>
                <a:sym typeface="Cabin Bold" panose="00000800000000000000"/>
              </a:rPr>
              <a:t>Quản Lý Dự Án với với Microsoft Project</a:t>
            </a:r>
            <a:endParaRPr lang="en-US" sz="4500" b="1">
              <a:solidFill>
                <a:srgbClr val="000000"/>
              </a:solidFill>
              <a:latin typeface="Cabin Bold" panose="00000800000000000000"/>
              <a:ea typeface="Cabin Bold" panose="00000800000000000000"/>
              <a:cs typeface="Cabin Bold" panose="00000800000000000000"/>
              <a:sym typeface="Cabin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033251"/>
            <a:ext cx="16230600" cy="7838671"/>
          </a:xfrm>
          <a:custGeom>
            <a:avLst/>
            <a:gdLst/>
            <a:ahLst/>
            <a:cxnLst/>
            <a:rect l="l" t="t" r="r" b="b"/>
            <a:pathLst>
              <a:path w="16230600" h="7838671">
                <a:moveTo>
                  <a:pt x="0" y="0"/>
                </a:moveTo>
                <a:lnTo>
                  <a:pt x="16230600" y="0"/>
                </a:lnTo>
                <a:lnTo>
                  <a:pt x="16230600" y="7838671"/>
                </a:lnTo>
                <a:lnTo>
                  <a:pt x="0" y="7838671"/>
                </a:lnTo>
                <a:lnTo>
                  <a:pt x="0" y="0"/>
                </a:lnTo>
                <a:close/>
              </a:path>
            </a:pathLst>
          </a:custGeom>
          <a:blipFill>
            <a:blip r:embed="rId1"/>
            <a:stretch>
              <a:fillRect l="-12782" t="-999"/>
            </a:stretch>
          </a:blipFill>
        </p:spPr>
      </p:sp>
      <p:sp>
        <p:nvSpPr>
          <p:cNvPr id="3" name="TextBox 3"/>
          <p:cNvSpPr txBox="1"/>
          <p:nvPr/>
        </p:nvSpPr>
        <p:spPr>
          <a:xfrm>
            <a:off x="101090" y="977909"/>
            <a:ext cx="18085819" cy="657200"/>
          </a:xfrm>
          <a:prstGeom prst="rect">
            <a:avLst/>
          </a:prstGeom>
        </p:spPr>
        <p:txBody>
          <a:bodyPr lIns="0" tIns="0" rIns="0" bIns="0" rtlCol="0" anchor="t">
            <a:spAutoFit/>
          </a:bodyPr>
          <a:lstStyle/>
          <a:p>
            <a:pPr marL="0" lvl="0" indent="0" algn="ctr">
              <a:lnSpc>
                <a:spcPts val="5175"/>
              </a:lnSpc>
              <a:spcBef>
                <a:spcPct val="0"/>
              </a:spcBef>
            </a:pPr>
            <a:r>
              <a:rPr lang="en-US" sz="4500" b="1">
                <a:solidFill>
                  <a:srgbClr val="000000"/>
                </a:solidFill>
                <a:latin typeface="Cabin Bold" panose="00000800000000000000"/>
                <a:ea typeface="Cabin Bold" panose="00000800000000000000"/>
                <a:cs typeface="Cabin Bold" panose="00000800000000000000"/>
                <a:sym typeface="Cabin Bold" panose="00000800000000000000"/>
              </a:rPr>
              <a:t>Quản Lý Dự Án với với Microsoft Project</a:t>
            </a:r>
            <a:endParaRPr lang="en-US" sz="4500" b="1">
              <a:solidFill>
                <a:srgbClr val="000000"/>
              </a:solidFill>
              <a:latin typeface="Cabin Bold" panose="00000800000000000000"/>
              <a:ea typeface="Cabin Bold" panose="00000800000000000000"/>
              <a:cs typeface="Cabin Bold" panose="00000800000000000000"/>
              <a:sym typeface="Cabin Bold" panose="000008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666119"/>
            <a:ext cx="16234239" cy="5855444"/>
            <a:chOff x="0" y="0"/>
            <a:chExt cx="4275684" cy="1542175"/>
          </a:xfrm>
        </p:grpSpPr>
        <p:sp>
          <p:nvSpPr>
            <p:cNvPr id="3" name="Freeform 3"/>
            <p:cNvSpPr/>
            <p:nvPr/>
          </p:nvSpPr>
          <p:spPr>
            <a:xfrm>
              <a:off x="0" y="0"/>
              <a:ext cx="4275684" cy="1542175"/>
            </a:xfrm>
            <a:custGeom>
              <a:avLst/>
              <a:gdLst/>
              <a:ahLst/>
              <a:cxnLst/>
              <a:rect l="l" t="t" r="r" b="b"/>
              <a:pathLst>
                <a:path w="4275684" h="1542175">
                  <a:moveTo>
                    <a:pt x="9538" y="0"/>
                  </a:moveTo>
                  <a:lnTo>
                    <a:pt x="4266147" y="0"/>
                  </a:lnTo>
                  <a:cubicBezTo>
                    <a:pt x="4271414" y="0"/>
                    <a:pt x="4275684" y="4270"/>
                    <a:pt x="4275684" y="9538"/>
                  </a:cubicBezTo>
                  <a:lnTo>
                    <a:pt x="4275684" y="1532637"/>
                  </a:lnTo>
                  <a:cubicBezTo>
                    <a:pt x="4275684" y="1535166"/>
                    <a:pt x="4274679" y="1537592"/>
                    <a:pt x="4272891" y="1539381"/>
                  </a:cubicBezTo>
                  <a:cubicBezTo>
                    <a:pt x="4271102" y="1541170"/>
                    <a:pt x="4268676" y="1542175"/>
                    <a:pt x="4266147" y="1542175"/>
                  </a:cubicBezTo>
                  <a:lnTo>
                    <a:pt x="9538" y="1542175"/>
                  </a:lnTo>
                  <a:cubicBezTo>
                    <a:pt x="7008" y="1542175"/>
                    <a:pt x="4582" y="1541170"/>
                    <a:pt x="2794" y="1539381"/>
                  </a:cubicBezTo>
                  <a:cubicBezTo>
                    <a:pt x="1005" y="1537592"/>
                    <a:pt x="0" y="1535166"/>
                    <a:pt x="0" y="1532637"/>
                  </a:cubicBezTo>
                  <a:lnTo>
                    <a:pt x="0" y="9538"/>
                  </a:lnTo>
                  <a:cubicBezTo>
                    <a:pt x="0" y="7008"/>
                    <a:pt x="1005" y="4582"/>
                    <a:pt x="2794" y="2794"/>
                  </a:cubicBezTo>
                  <a:cubicBezTo>
                    <a:pt x="4582" y="1005"/>
                    <a:pt x="7008" y="0"/>
                    <a:pt x="9538" y="0"/>
                  </a:cubicBezTo>
                  <a:close/>
                </a:path>
              </a:pathLst>
            </a:custGeom>
            <a:solidFill>
              <a:srgbClr val="FFD8EE"/>
            </a:solidFill>
          </p:spPr>
        </p:sp>
        <p:sp>
          <p:nvSpPr>
            <p:cNvPr id="4" name="TextBox 4"/>
            <p:cNvSpPr txBox="1"/>
            <p:nvPr/>
          </p:nvSpPr>
          <p:spPr>
            <a:xfrm>
              <a:off x="0" y="-38100"/>
              <a:ext cx="4275684" cy="1580275"/>
            </a:xfrm>
            <a:prstGeom prst="rect">
              <a:avLst/>
            </a:prstGeom>
          </p:spPr>
          <p:txBody>
            <a:bodyPr lIns="50800" tIns="50800" rIns="50800" bIns="50800" rtlCol="0" anchor="ctr"/>
            <a:lstStyle/>
            <a:p>
              <a:pPr algn="ctr">
                <a:lnSpc>
                  <a:spcPts val="3500"/>
                </a:lnSpc>
              </a:pPr>
            </a:p>
          </p:txBody>
        </p:sp>
      </p:grpSp>
      <p:sp>
        <p:nvSpPr>
          <p:cNvPr id="5" name="Freeform 5"/>
          <p:cNvSpPr/>
          <p:nvPr/>
        </p:nvSpPr>
        <p:spPr>
          <a:xfrm rot="-1747344">
            <a:off x="11734867" y="6316330"/>
            <a:ext cx="2694527" cy="3729450"/>
          </a:xfrm>
          <a:custGeom>
            <a:avLst/>
            <a:gdLst/>
            <a:ahLst/>
            <a:cxnLst/>
            <a:rect l="l" t="t" r="r" b="b"/>
            <a:pathLst>
              <a:path w="2694527" h="3729450">
                <a:moveTo>
                  <a:pt x="0" y="0"/>
                </a:moveTo>
                <a:lnTo>
                  <a:pt x="2694527" y="0"/>
                </a:lnTo>
                <a:lnTo>
                  <a:pt x="2694527" y="3729449"/>
                </a:lnTo>
                <a:lnTo>
                  <a:pt x="0" y="3729449"/>
                </a:lnTo>
                <a:lnTo>
                  <a:pt x="0" y="0"/>
                </a:lnTo>
                <a:close/>
              </a:path>
            </a:pathLst>
          </a:custGeom>
          <a:blipFill>
            <a:blip r:embed="rId1">
              <a:alphaModFix amt="71000"/>
            </a:blip>
            <a:stretch>
              <a:fillRect/>
            </a:stretch>
          </a:blipFill>
        </p:spPr>
      </p:sp>
      <p:sp>
        <p:nvSpPr>
          <p:cNvPr id="6" name="Freeform 6"/>
          <p:cNvSpPr/>
          <p:nvPr/>
        </p:nvSpPr>
        <p:spPr>
          <a:xfrm rot="-5400000">
            <a:off x="13701438" y="1264881"/>
            <a:ext cx="2024790" cy="2802477"/>
          </a:xfrm>
          <a:custGeom>
            <a:avLst/>
            <a:gdLst/>
            <a:ahLst/>
            <a:cxnLst/>
            <a:rect l="l" t="t" r="r" b="b"/>
            <a:pathLst>
              <a:path w="2024790" h="2802477">
                <a:moveTo>
                  <a:pt x="0" y="0"/>
                </a:moveTo>
                <a:lnTo>
                  <a:pt x="2024790" y="0"/>
                </a:lnTo>
                <a:lnTo>
                  <a:pt x="2024790" y="2802477"/>
                </a:lnTo>
                <a:lnTo>
                  <a:pt x="0" y="2802477"/>
                </a:lnTo>
                <a:lnTo>
                  <a:pt x="0" y="0"/>
                </a:lnTo>
                <a:close/>
              </a:path>
            </a:pathLst>
          </a:custGeom>
          <a:blipFill>
            <a:blip r:embed="rId2"/>
            <a:stretch>
              <a:fillRect/>
            </a:stretch>
          </a:blipFill>
        </p:spPr>
      </p:sp>
      <p:sp>
        <p:nvSpPr>
          <p:cNvPr id="7" name="Freeform 7"/>
          <p:cNvSpPr/>
          <p:nvPr/>
        </p:nvSpPr>
        <p:spPr>
          <a:xfrm rot="-5142229">
            <a:off x="14565893" y="8021413"/>
            <a:ext cx="3532033" cy="4888628"/>
          </a:xfrm>
          <a:custGeom>
            <a:avLst/>
            <a:gdLst/>
            <a:ahLst/>
            <a:cxnLst/>
            <a:rect l="l" t="t" r="r" b="b"/>
            <a:pathLst>
              <a:path w="3532033" h="4888628">
                <a:moveTo>
                  <a:pt x="0" y="0"/>
                </a:moveTo>
                <a:lnTo>
                  <a:pt x="3532034" y="0"/>
                </a:lnTo>
                <a:lnTo>
                  <a:pt x="3532034" y="4888628"/>
                </a:lnTo>
                <a:lnTo>
                  <a:pt x="0" y="4888628"/>
                </a:lnTo>
                <a:lnTo>
                  <a:pt x="0" y="0"/>
                </a:lnTo>
                <a:close/>
              </a:path>
            </a:pathLst>
          </a:custGeom>
          <a:blipFill>
            <a:blip r:embed="rId2"/>
            <a:stretch>
              <a:fillRect/>
            </a:stretch>
          </a:blipFill>
        </p:spPr>
      </p:sp>
      <p:sp>
        <p:nvSpPr>
          <p:cNvPr id="8" name="Freeform 8"/>
          <p:cNvSpPr/>
          <p:nvPr/>
        </p:nvSpPr>
        <p:spPr>
          <a:xfrm rot="-1443184">
            <a:off x="15612734" y="-911628"/>
            <a:ext cx="1869442" cy="2587463"/>
          </a:xfrm>
          <a:custGeom>
            <a:avLst/>
            <a:gdLst/>
            <a:ahLst/>
            <a:cxnLst/>
            <a:rect l="l" t="t" r="r" b="b"/>
            <a:pathLst>
              <a:path w="1869442" h="2587463">
                <a:moveTo>
                  <a:pt x="0" y="0"/>
                </a:moveTo>
                <a:lnTo>
                  <a:pt x="1869442" y="0"/>
                </a:lnTo>
                <a:lnTo>
                  <a:pt x="1869442" y="2587463"/>
                </a:lnTo>
                <a:lnTo>
                  <a:pt x="0" y="2587463"/>
                </a:lnTo>
                <a:lnTo>
                  <a:pt x="0" y="0"/>
                </a:lnTo>
                <a:close/>
              </a:path>
            </a:pathLst>
          </a:custGeom>
          <a:blipFill>
            <a:blip r:embed="rId1">
              <a:alphaModFix amt="64000"/>
            </a:blip>
            <a:stretch>
              <a:fillRect/>
            </a:stretch>
          </a:blipFill>
        </p:spPr>
      </p:sp>
      <p:sp>
        <p:nvSpPr>
          <p:cNvPr id="9" name="Freeform 9"/>
          <p:cNvSpPr/>
          <p:nvPr/>
        </p:nvSpPr>
        <p:spPr>
          <a:xfrm>
            <a:off x="1109551" y="4310719"/>
            <a:ext cx="15848762" cy="3476822"/>
          </a:xfrm>
          <a:custGeom>
            <a:avLst/>
            <a:gdLst/>
            <a:ahLst/>
            <a:cxnLst/>
            <a:rect l="l" t="t" r="r" b="b"/>
            <a:pathLst>
              <a:path w="15848762" h="3476822">
                <a:moveTo>
                  <a:pt x="0" y="0"/>
                </a:moveTo>
                <a:lnTo>
                  <a:pt x="15848762" y="0"/>
                </a:lnTo>
                <a:lnTo>
                  <a:pt x="15848762" y="3476822"/>
                </a:lnTo>
                <a:lnTo>
                  <a:pt x="0" y="3476822"/>
                </a:lnTo>
                <a:lnTo>
                  <a:pt x="0" y="0"/>
                </a:lnTo>
                <a:close/>
              </a:path>
            </a:pathLst>
          </a:custGeom>
          <a:blipFill>
            <a:blip r:embed="rId3"/>
            <a:stretch>
              <a:fillRect r="-2034"/>
            </a:stretch>
          </a:blipFill>
        </p:spPr>
      </p:sp>
      <p:grpSp>
        <p:nvGrpSpPr>
          <p:cNvPr id="10" name="Group 10"/>
          <p:cNvGrpSpPr/>
          <p:nvPr/>
        </p:nvGrpSpPr>
        <p:grpSpPr>
          <a:xfrm>
            <a:off x="1403481" y="3051399"/>
            <a:ext cx="15526258" cy="925150"/>
            <a:chOff x="0" y="0"/>
            <a:chExt cx="20701677" cy="1233533"/>
          </a:xfrm>
        </p:grpSpPr>
        <p:sp>
          <p:nvSpPr>
            <p:cNvPr id="11" name="TextBox 11"/>
            <p:cNvSpPr txBox="1"/>
            <p:nvPr/>
          </p:nvSpPr>
          <p:spPr>
            <a:xfrm>
              <a:off x="0" y="695866"/>
              <a:ext cx="20701677" cy="537667"/>
            </a:xfrm>
            <a:prstGeom prst="rect">
              <a:avLst/>
            </a:prstGeom>
          </p:spPr>
          <p:txBody>
            <a:bodyPr lIns="0" tIns="0" rIns="0" bIns="0" rtlCol="0" anchor="t">
              <a:spAutoFit/>
            </a:bodyPr>
            <a:lstStyle/>
            <a:p>
              <a:pPr algn="ctr">
                <a:lnSpc>
                  <a:spcPts val="3500"/>
                </a:lnSpc>
              </a:pPr>
              <a:r>
                <a:rPr lang="en-US" sz="2500">
                  <a:solidFill>
                    <a:srgbClr val="3C3C3D"/>
                  </a:solidFill>
                  <a:latin typeface="Cabin" panose="00000500000000000000"/>
                  <a:ea typeface="Cabin" panose="00000500000000000000"/>
                  <a:cs typeface="Cabin" panose="00000500000000000000"/>
                  <a:sym typeface="Cabin" panose="00000500000000000000"/>
                </a:rPr>
                <a:t> Khởi tạo &amp; lập kế hoạch</a:t>
              </a:r>
              <a:endParaRPr lang="en-US" sz="2500">
                <a:solidFill>
                  <a:srgbClr val="3C3C3D"/>
                </a:solidFill>
                <a:latin typeface="Cabin" panose="00000500000000000000"/>
                <a:ea typeface="Cabin" panose="00000500000000000000"/>
                <a:cs typeface="Cabin" panose="00000500000000000000"/>
                <a:sym typeface="Cabin" panose="00000500000000000000"/>
              </a:endParaRPr>
            </a:p>
          </p:txBody>
        </p:sp>
        <p:sp>
          <p:nvSpPr>
            <p:cNvPr id="12" name="TextBox 12"/>
            <p:cNvSpPr txBox="1"/>
            <p:nvPr/>
          </p:nvSpPr>
          <p:spPr>
            <a:xfrm>
              <a:off x="0" y="0"/>
              <a:ext cx="20701677" cy="482534"/>
            </a:xfrm>
            <a:prstGeom prst="rect">
              <a:avLst/>
            </a:prstGeom>
          </p:spPr>
          <p:txBody>
            <a:bodyPr lIns="0" tIns="0" rIns="0" bIns="0" rtlCol="0" anchor="t">
              <a:spAutoFit/>
            </a:bodyPr>
            <a:lstStyle/>
            <a:p>
              <a:pPr algn="ctr">
                <a:lnSpc>
                  <a:spcPts val="2880"/>
                </a:lnSpc>
              </a:pPr>
              <a:r>
                <a:rPr lang="en-US" sz="2400" b="1">
                  <a:solidFill>
                    <a:srgbClr val="3C3C3D"/>
                  </a:solidFill>
                  <a:latin typeface="Cabin Medium" panose="00000600000000000000"/>
                  <a:ea typeface="Cabin Medium" panose="00000600000000000000"/>
                  <a:cs typeface="Cabin Medium" panose="00000600000000000000"/>
                  <a:sym typeface="Cabin Medium" panose="00000600000000000000"/>
                </a:rPr>
                <a:t>Giai đoạn 1</a:t>
              </a:r>
              <a:endParaRPr lang="en-US" sz="2400" b="1">
                <a:solidFill>
                  <a:srgbClr val="3C3C3D"/>
                </a:solidFill>
                <a:latin typeface="Cabin Medium" panose="00000600000000000000"/>
                <a:ea typeface="Cabin Medium" panose="00000600000000000000"/>
                <a:cs typeface="Cabin Medium" panose="00000600000000000000"/>
                <a:sym typeface="Cabin Medium" panose="00000600000000000000"/>
              </a:endParaRPr>
            </a:p>
          </p:txBody>
        </p:sp>
      </p:grpSp>
      <p:sp>
        <p:nvSpPr>
          <p:cNvPr id="13" name="TextBox 13"/>
          <p:cNvSpPr txBox="1"/>
          <p:nvPr/>
        </p:nvSpPr>
        <p:spPr>
          <a:xfrm>
            <a:off x="1032339" y="1067879"/>
            <a:ext cx="10371865" cy="685850"/>
          </a:xfrm>
          <a:prstGeom prst="rect">
            <a:avLst/>
          </a:prstGeom>
        </p:spPr>
        <p:txBody>
          <a:bodyPr lIns="0" tIns="0" rIns="0" bIns="0" rtlCol="0" anchor="t">
            <a:spAutoFit/>
          </a:bodyPr>
          <a:lstStyle/>
          <a:p>
            <a:pPr marL="0" lvl="0" indent="0" algn="l">
              <a:lnSpc>
                <a:spcPts val="5400"/>
              </a:lnSpc>
              <a:spcBef>
                <a:spcPct val="0"/>
              </a:spcBef>
            </a:pPr>
            <a:r>
              <a:rPr lang="en-US" sz="4500" b="1" spc="-89">
                <a:solidFill>
                  <a:srgbClr val="3C3C3D"/>
                </a:solidFill>
                <a:latin typeface="Cabin Bold" panose="00000800000000000000"/>
                <a:ea typeface="Cabin Bold" panose="00000800000000000000"/>
                <a:cs typeface="Cabin Bold" panose="00000800000000000000"/>
                <a:sym typeface="Cabin Bold" panose="00000800000000000000"/>
              </a:rPr>
              <a:t>Kế hoạch Tiến độ (Gantt Chart)</a:t>
            </a:r>
            <a:endParaRPr lang="en-US" sz="4500" b="1" spc="-89">
              <a:solidFill>
                <a:srgbClr val="3C3C3D"/>
              </a:solidFill>
              <a:latin typeface="Cabin Bold" panose="00000800000000000000"/>
              <a:ea typeface="Cabin Bold" panose="00000800000000000000"/>
              <a:cs typeface="Cabin Bold" panose="00000800000000000000"/>
              <a:sym typeface="Cabin Bold" panose="000008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666119"/>
            <a:ext cx="16234239" cy="5855444"/>
            <a:chOff x="0" y="0"/>
            <a:chExt cx="4275684" cy="1542175"/>
          </a:xfrm>
        </p:grpSpPr>
        <p:sp>
          <p:nvSpPr>
            <p:cNvPr id="3" name="Freeform 3"/>
            <p:cNvSpPr/>
            <p:nvPr/>
          </p:nvSpPr>
          <p:spPr>
            <a:xfrm>
              <a:off x="0" y="0"/>
              <a:ext cx="4275684" cy="1542175"/>
            </a:xfrm>
            <a:custGeom>
              <a:avLst/>
              <a:gdLst/>
              <a:ahLst/>
              <a:cxnLst/>
              <a:rect l="l" t="t" r="r" b="b"/>
              <a:pathLst>
                <a:path w="4275684" h="1542175">
                  <a:moveTo>
                    <a:pt x="9538" y="0"/>
                  </a:moveTo>
                  <a:lnTo>
                    <a:pt x="4266147" y="0"/>
                  </a:lnTo>
                  <a:cubicBezTo>
                    <a:pt x="4271414" y="0"/>
                    <a:pt x="4275684" y="4270"/>
                    <a:pt x="4275684" y="9538"/>
                  </a:cubicBezTo>
                  <a:lnTo>
                    <a:pt x="4275684" y="1532637"/>
                  </a:lnTo>
                  <a:cubicBezTo>
                    <a:pt x="4275684" y="1535166"/>
                    <a:pt x="4274679" y="1537592"/>
                    <a:pt x="4272891" y="1539381"/>
                  </a:cubicBezTo>
                  <a:cubicBezTo>
                    <a:pt x="4271102" y="1541170"/>
                    <a:pt x="4268676" y="1542175"/>
                    <a:pt x="4266147" y="1542175"/>
                  </a:cubicBezTo>
                  <a:lnTo>
                    <a:pt x="9538" y="1542175"/>
                  </a:lnTo>
                  <a:cubicBezTo>
                    <a:pt x="7008" y="1542175"/>
                    <a:pt x="4582" y="1541170"/>
                    <a:pt x="2794" y="1539381"/>
                  </a:cubicBezTo>
                  <a:cubicBezTo>
                    <a:pt x="1005" y="1537592"/>
                    <a:pt x="0" y="1535166"/>
                    <a:pt x="0" y="1532637"/>
                  </a:cubicBezTo>
                  <a:lnTo>
                    <a:pt x="0" y="9538"/>
                  </a:lnTo>
                  <a:cubicBezTo>
                    <a:pt x="0" y="7008"/>
                    <a:pt x="1005" y="4582"/>
                    <a:pt x="2794" y="2794"/>
                  </a:cubicBezTo>
                  <a:cubicBezTo>
                    <a:pt x="4582" y="1005"/>
                    <a:pt x="7008" y="0"/>
                    <a:pt x="9538" y="0"/>
                  </a:cubicBezTo>
                  <a:close/>
                </a:path>
              </a:pathLst>
            </a:custGeom>
            <a:solidFill>
              <a:srgbClr val="FFD8EE"/>
            </a:solidFill>
          </p:spPr>
        </p:sp>
        <p:sp>
          <p:nvSpPr>
            <p:cNvPr id="4" name="TextBox 4"/>
            <p:cNvSpPr txBox="1"/>
            <p:nvPr/>
          </p:nvSpPr>
          <p:spPr>
            <a:xfrm>
              <a:off x="0" y="-38100"/>
              <a:ext cx="4275684" cy="1580275"/>
            </a:xfrm>
            <a:prstGeom prst="rect">
              <a:avLst/>
            </a:prstGeom>
          </p:spPr>
          <p:txBody>
            <a:bodyPr lIns="50800" tIns="50800" rIns="50800" bIns="50800" rtlCol="0" anchor="ctr"/>
            <a:lstStyle/>
            <a:p>
              <a:pPr algn="ctr">
                <a:lnSpc>
                  <a:spcPts val="3500"/>
                </a:lnSpc>
              </a:pPr>
            </a:p>
          </p:txBody>
        </p:sp>
      </p:grpSp>
      <p:sp>
        <p:nvSpPr>
          <p:cNvPr id="5" name="Freeform 5"/>
          <p:cNvSpPr/>
          <p:nvPr/>
        </p:nvSpPr>
        <p:spPr>
          <a:xfrm rot="-1747344">
            <a:off x="11734867" y="6316330"/>
            <a:ext cx="2694527" cy="3729450"/>
          </a:xfrm>
          <a:custGeom>
            <a:avLst/>
            <a:gdLst/>
            <a:ahLst/>
            <a:cxnLst/>
            <a:rect l="l" t="t" r="r" b="b"/>
            <a:pathLst>
              <a:path w="2694527" h="3729450">
                <a:moveTo>
                  <a:pt x="0" y="0"/>
                </a:moveTo>
                <a:lnTo>
                  <a:pt x="2694527" y="0"/>
                </a:lnTo>
                <a:lnTo>
                  <a:pt x="2694527" y="3729449"/>
                </a:lnTo>
                <a:lnTo>
                  <a:pt x="0" y="3729449"/>
                </a:lnTo>
                <a:lnTo>
                  <a:pt x="0" y="0"/>
                </a:lnTo>
                <a:close/>
              </a:path>
            </a:pathLst>
          </a:custGeom>
          <a:blipFill>
            <a:blip r:embed="rId1">
              <a:alphaModFix amt="71000"/>
            </a:blip>
            <a:stretch>
              <a:fillRect/>
            </a:stretch>
          </a:blipFill>
        </p:spPr>
      </p:sp>
      <p:sp>
        <p:nvSpPr>
          <p:cNvPr id="6" name="Freeform 6"/>
          <p:cNvSpPr/>
          <p:nvPr/>
        </p:nvSpPr>
        <p:spPr>
          <a:xfrm rot="-5400000">
            <a:off x="13701438" y="1264881"/>
            <a:ext cx="2024790" cy="2802477"/>
          </a:xfrm>
          <a:custGeom>
            <a:avLst/>
            <a:gdLst/>
            <a:ahLst/>
            <a:cxnLst/>
            <a:rect l="l" t="t" r="r" b="b"/>
            <a:pathLst>
              <a:path w="2024790" h="2802477">
                <a:moveTo>
                  <a:pt x="0" y="0"/>
                </a:moveTo>
                <a:lnTo>
                  <a:pt x="2024790" y="0"/>
                </a:lnTo>
                <a:lnTo>
                  <a:pt x="2024790" y="2802477"/>
                </a:lnTo>
                <a:lnTo>
                  <a:pt x="0" y="2802477"/>
                </a:lnTo>
                <a:lnTo>
                  <a:pt x="0" y="0"/>
                </a:lnTo>
                <a:close/>
              </a:path>
            </a:pathLst>
          </a:custGeom>
          <a:blipFill>
            <a:blip r:embed="rId2"/>
            <a:stretch>
              <a:fillRect/>
            </a:stretch>
          </a:blipFill>
        </p:spPr>
      </p:sp>
      <p:sp>
        <p:nvSpPr>
          <p:cNvPr id="7" name="Freeform 7"/>
          <p:cNvSpPr/>
          <p:nvPr/>
        </p:nvSpPr>
        <p:spPr>
          <a:xfrm rot="-5142229">
            <a:off x="14565893" y="8021413"/>
            <a:ext cx="3532033" cy="4888628"/>
          </a:xfrm>
          <a:custGeom>
            <a:avLst/>
            <a:gdLst/>
            <a:ahLst/>
            <a:cxnLst/>
            <a:rect l="l" t="t" r="r" b="b"/>
            <a:pathLst>
              <a:path w="3532033" h="4888628">
                <a:moveTo>
                  <a:pt x="0" y="0"/>
                </a:moveTo>
                <a:lnTo>
                  <a:pt x="3532034" y="0"/>
                </a:lnTo>
                <a:lnTo>
                  <a:pt x="3532034" y="4888628"/>
                </a:lnTo>
                <a:lnTo>
                  <a:pt x="0" y="4888628"/>
                </a:lnTo>
                <a:lnTo>
                  <a:pt x="0" y="0"/>
                </a:lnTo>
                <a:close/>
              </a:path>
            </a:pathLst>
          </a:custGeom>
          <a:blipFill>
            <a:blip r:embed="rId2"/>
            <a:stretch>
              <a:fillRect/>
            </a:stretch>
          </a:blipFill>
        </p:spPr>
      </p:sp>
      <p:sp>
        <p:nvSpPr>
          <p:cNvPr id="8" name="Freeform 8"/>
          <p:cNvSpPr/>
          <p:nvPr/>
        </p:nvSpPr>
        <p:spPr>
          <a:xfrm rot="-1443184">
            <a:off x="15612734" y="-911628"/>
            <a:ext cx="1869442" cy="2587463"/>
          </a:xfrm>
          <a:custGeom>
            <a:avLst/>
            <a:gdLst/>
            <a:ahLst/>
            <a:cxnLst/>
            <a:rect l="l" t="t" r="r" b="b"/>
            <a:pathLst>
              <a:path w="1869442" h="2587463">
                <a:moveTo>
                  <a:pt x="0" y="0"/>
                </a:moveTo>
                <a:lnTo>
                  <a:pt x="1869442" y="0"/>
                </a:lnTo>
                <a:lnTo>
                  <a:pt x="1869442" y="2587463"/>
                </a:lnTo>
                <a:lnTo>
                  <a:pt x="0" y="2587463"/>
                </a:lnTo>
                <a:lnTo>
                  <a:pt x="0" y="0"/>
                </a:lnTo>
                <a:close/>
              </a:path>
            </a:pathLst>
          </a:custGeom>
          <a:blipFill>
            <a:blip r:embed="rId1">
              <a:alphaModFix amt="64000"/>
            </a:blip>
            <a:stretch>
              <a:fillRect/>
            </a:stretch>
          </a:blipFill>
        </p:spPr>
      </p:sp>
      <p:sp>
        <p:nvSpPr>
          <p:cNvPr id="9" name="Freeform 9"/>
          <p:cNvSpPr/>
          <p:nvPr/>
        </p:nvSpPr>
        <p:spPr>
          <a:xfrm>
            <a:off x="1217934" y="4600893"/>
            <a:ext cx="15711804" cy="2590978"/>
          </a:xfrm>
          <a:custGeom>
            <a:avLst/>
            <a:gdLst/>
            <a:ahLst/>
            <a:cxnLst/>
            <a:rect l="l" t="t" r="r" b="b"/>
            <a:pathLst>
              <a:path w="15711804" h="2590978">
                <a:moveTo>
                  <a:pt x="0" y="0"/>
                </a:moveTo>
                <a:lnTo>
                  <a:pt x="15711804" y="0"/>
                </a:lnTo>
                <a:lnTo>
                  <a:pt x="15711804" y="2590978"/>
                </a:lnTo>
                <a:lnTo>
                  <a:pt x="0" y="2590978"/>
                </a:lnTo>
                <a:lnTo>
                  <a:pt x="0" y="0"/>
                </a:lnTo>
                <a:close/>
              </a:path>
            </a:pathLst>
          </a:custGeom>
          <a:blipFill>
            <a:blip r:embed="rId3"/>
            <a:stretch>
              <a:fillRect l="-1034" r="-1034" b="-1353"/>
            </a:stretch>
          </a:blipFill>
        </p:spPr>
      </p:sp>
      <p:grpSp>
        <p:nvGrpSpPr>
          <p:cNvPr id="10" name="Group 10"/>
          <p:cNvGrpSpPr/>
          <p:nvPr/>
        </p:nvGrpSpPr>
        <p:grpSpPr>
          <a:xfrm>
            <a:off x="1403481" y="3051399"/>
            <a:ext cx="15526258" cy="925150"/>
            <a:chOff x="0" y="0"/>
            <a:chExt cx="20701677" cy="1233533"/>
          </a:xfrm>
        </p:grpSpPr>
        <p:sp>
          <p:nvSpPr>
            <p:cNvPr id="11" name="TextBox 11"/>
            <p:cNvSpPr txBox="1"/>
            <p:nvPr/>
          </p:nvSpPr>
          <p:spPr>
            <a:xfrm>
              <a:off x="0" y="695866"/>
              <a:ext cx="20701677" cy="537667"/>
            </a:xfrm>
            <a:prstGeom prst="rect">
              <a:avLst/>
            </a:prstGeom>
          </p:spPr>
          <p:txBody>
            <a:bodyPr lIns="0" tIns="0" rIns="0" bIns="0" rtlCol="0" anchor="t">
              <a:spAutoFit/>
            </a:bodyPr>
            <a:lstStyle/>
            <a:p>
              <a:pPr algn="ctr">
                <a:lnSpc>
                  <a:spcPts val="3500"/>
                </a:lnSpc>
              </a:pPr>
              <a:r>
                <a:rPr lang="en-US" sz="2500">
                  <a:solidFill>
                    <a:srgbClr val="3C3C3D"/>
                  </a:solidFill>
                  <a:latin typeface="Cabin" panose="00000500000000000000"/>
                  <a:ea typeface="Cabin" panose="00000500000000000000"/>
                  <a:cs typeface="Cabin" panose="00000500000000000000"/>
                  <a:sym typeface="Cabin" panose="00000500000000000000"/>
                </a:rPr>
                <a:t> Phân tích &amp; thiết kế</a:t>
              </a:r>
              <a:endParaRPr lang="en-US" sz="2500">
                <a:solidFill>
                  <a:srgbClr val="3C3C3D"/>
                </a:solidFill>
                <a:latin typeface="Cabin" panose="00000500000000000000"/>
                <a:ea typeface="Cabin" panose="00000500000000000000"/>
                <a:cs typeface="Cabin" panose="00000500000000000000"/>
                <a:sym typeface="Cabin" panose="00000500000000000000"/>
              </a:endParaRPr>
            </a:p>
          </p:txBody>
        </p:sp>
        <p:sp>
          <p:nvSpPr>
            <p:cNvPr id="12" name="TextBox 12"/>
            <p:cNvSpPr txBox="1"/>
            <p:nvPr/>
          </p:nvSpPr>
          <p:spPr>
            <a:xfrm>
              <a:off x="0" y="0"/>
              <a:ext cx="20701677" cy="482534"/>
            </a:xfrm>
            <a:prstGeom prst="rect">
              <a:avLst/>
            </a:prstGeom>
          </p:spPr>
          <p:txBody>
            <a:bodyPr lIns="0" tIns="0" rIns="0" bIns="0" rtlCol="0" anchor="t">
              <a:spAutoFit/>
            </a:bodyPr>
            <a:lstStyle/>
            <a:p>
              <a:pPr algn="ctr">
                <a:lnSpc>
                  <a:spcPts val="2880"/>
                </a:lnSpc>
              </a:pPr>
              <a:r>
                <a:rPr lang="en-US" sz="2400" b="1">
                  <a:solidFill>
                    <a:srgbClr val="3C3C3D"/>
                  </a:solidFill>
                  <a:latin typeface="Cabin Medium" panose="00000600000000000000"/>
                  <a:ea typeface="Cabin Medium" panose="00000600000000000000"/>
                  <a:cs typeface="Cabin Medium" panose="00000600000000000000"/>
                  <a:sym typeface="Cabin Medium" panose="00000600000000000000"/>
                </a:rPr>
                <a:t>Giai đoạn 2</a:t>
              </a:r>
              <a:endParaRPr lang="en-US" sz="2400" b="1">
                <a:solidFill>
                  <a:srgbClr val="3C3C3D"/>
                </a:solidFill>
                <a:latin typeface="Cabin Medium" panose="00000600000000000000"/>
                <a:ea typeface="Cabin Medium" panose="00000600000000000000"/>
                <a:cs typeface="Cabin Medium" panose="00000600000000000000"/>
                <a:sym typeface="Cabin Medium" panose="00000600000000000000"/>
              </a:endParaRPr>
            </a:p>
          </p:txBody>
        </p:sp>
      </p:grpSp>
      <p:sp>
        <p:nvSpPr>
          <p:cNvPr id="13" name="TextBox 13"/>
          <p:cNvSpPr txBox="1"/>
          <p:nvPr/>
        </p:nvSpPr>
        <p:spPr>
          <a:xfrm>
            <a:off x="1032339" y="1067879"/>
            <a:ext cx="10371865" cy="685850"/>
          </a:xfrm>
          <a:prstGeom prst="rect">
            <a:avLst/>
          </a:prstGeom>
        </p:spPr>
        <p:txBody>
          <a:bodyPr lIns="0" tIns="0" rIns="0" bIns="0" rtlCol="0" anchor="t">
            <a:spAutoFit/>
          </a:bodyPr>
          <a:lstStyle/>
          <a:p>
            <a:pPr marL="0" lvl="0" indent="0" algn="l">
              <a:lnSpc>
                <a:spcPts val="5400"/>
              </a:lnSpc>
              <a:spcBef>
                <a:spcPct val="0"/>
              </a:spcBef>
            </a:pPr>
            <a:r>
              <a:rPr lang="en-US" sz="4500" b="1" spc="-89">
                <a:solidFill>
                  <a:srgbClr val="3C3C3D"/>
                </a:solidFill>
                <a:latin typeface="Cabin Bold" panose="00000800000000000000"/>
                <a:ea typeface="Cabin Bold" panose="00000800000000000000"/>
                <a:cs typeface="Cabin Bold" panose="00000800000000000000"/>
                <a:sym typeface="Cabin Bold" panose="00000800000000000000"/>
              </a:rPr>
              <a:t>Kế hoạch Tiến độ (Gantt Chart)</a:t>
            </a:r>
            <a:endParaRPr lang="en-US" sz="4500" b="1" spc="-89">
              <a:solidFill>
                <a:srgbClr val="3C3C3D"/>
              </a:solidFill>
              <a:latin typeface="Cabin Bold" panose="00000800000000000000"/>
              <a:ea typeface="Cabin Bold" panose="00000800000000000000"/>
              <a:cs typeface="Cabin Bold" panose="00000800000000000000"/>
              <a:sym typeface="Cabin Bold" panose="000008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535943"/>
            <a:ext cx="16234239" cy="5855444"/>
            <a:chOff x="0" y="0"/>
            <a:chExt cx="4275684" cy="1542175"/>
          </a:xfrm>
        </p:grpSpPr>
        <p:sp>
          <p:nvSpPr>
            <p:cNvPr id="3" name="Freeform 3"/>
            <p:cNvSpPr/>
            <p:nvPr/>
          </p:nvSpPr>
          <p:spPr>
            <a:xfrm>
              <a:off x="0" y="0"/>
              <a:ext cx="4275684" cy="1542175"/>
            </a:xfrm>
            <a:custGeom>
              <a:avLst/>
              <a:gdLst/>
              <a:ahLst/>
              <a:cxnLst/>
              <a:rect l="l" t="t" r="r" b="b"/>
              <a:pathLst>
                <a:path w="4275684" h="1542175">
                  <a:moveTo>
                    <a:pt x="9538" y="0"/>
                  </a:moveTo>
                  <a:lnTo>
                    <a:pt x="4266147" y="0"/>
                  </a:lnTo>
                  <a:cubicBezTo>
                    <a:pt x="4271414" y="0"/>
                    <a:pt x="4275684" y="4270"/>
                    <a:pt x="4275684" y="9538"/>
                  </a:cubicBezTo>
                  <a:lnTo>
                    <a:pt x="4275684" y="1532637"/>
                  </a:lnTo>
                  <a:cubicBezTo>
                    <a:pt x="4275684" y="1535166"/>
                    <a:pt x="4274679" y="1537592"/>
                    <a:pt x="4272891" y="1539381"/>
                  </a:cubicBezTo>
                  <a:cubicBezTo>
                    <a:pt x="4271102" y="1541170"/>
                    <a:pt x="4268676" y="1542175"/>
                    <a:pt x="4266147" y="1542175"/>
                  </a:cubicBezTo>
                  <a:lnTo>
                    <a:pt x="9538" y="1542175"/>
                  </a:lnTo>
                  <a:cubicBezTo>
                    <a:pt x="7008" y="1542175"/>
                    <a:pt x="4582" y="1541170"/>
                    <a:pt x="2794" y="1539381"/>
                  </a:cubicBezTo>
                  <a:cubicBezTo>
                    <a:pt x="1005" y="1537592"/>
                    <a:pt x="0" y="1535166"/>
                    <a:pt x="0" y="1532637"/>
                  </a:cubicBezTo>
                  <a:lnTo>
                    <a:pt x="0" y="9538"/>
                  </a:lnTo>
                  <a:cubicBezTo>
                    <a:pt x="0" y="7008"/>
                    <a:pt x="1005" y="4582"/>
                    <a:pt x="2794" y="2794"/>
                  </a:cubicBezTo>
                  <a:cubicBezTo>
                    <a:pt x="4582" y="1005"/>
                    <a:pt x="7008" y="0"/>
                    <a:pt x="9538" y="0"/>
                  </a:cubicBezTo>
                  <a:close/>
                </a:path>
              </a:pathLst>
            </a:custGeom>
            <a:solidFill>
              <a:srgbClr val="FFD8EE"/>
            </a:solidFill>
          </p:spPr>
        </p:sp>
        <p:sp>
          <p:nvSpPr>
            <p:cNvPr id="4" name="TextBox 4"/>
            <p:cNvSpPr txBox="1"/>
            <p:nvPr/>
          </p:nvSpPr>
          <p:spPr>
            <a:xfrm>
              <a:off x="0" y="-38100"/>
              <a:ext cx="4275684" cy="1580275"/>
            </a:xfrm>
            <a:prstGeom prst="rect">
              <a:avLst/>
            </a:prstGeom>
          </p:spPr>
          <p:txBody>
            <a:bodyPr lIns="50800" tIns="50800" rIns="50800" bIns="50800" rtlCol="0" anchor="ctr"/>
            <a:lstStyle/>
            <a:p>
              <a:pPr algn="ctr">
                <a:lnSpc>
                  <a:spcPts val="3500"/>
                </a:lnSpc>
              </a:pPr>
            </a:p>
          </p:txBody>
        </p:sp>
      </p:grpSp>
      <p:sp>
        <p:nvSpPr>
          <p:cNvPr id="5" name="Freeform 5"/>
          <p:cNvSpPr/>
          <p:nvPr/>
        </p:nvSpPr>
        <p:spPr>
          <a:xfrm rot="-1747344">
            <a:off x="11715817" y="6186154"/>
            <a:ext cx="2694527" cy="3729450"/>
          </a:xfrm>
          <a:custGeom>
            <a:avLst/>
            <a:gdLst/>
            <a:ahLst/>
            <a:cxnLst/>
            <a:rect l="l" t="t" r="r" b="b"/>
            <a:pathLst>
              <a:path w="2694527" h="3729450">
                <a:moveTo>
                  <a:pt x="0" y="0"/>
                </a:moveTo>
                <a:lnTo>
                  <a:pt x="2694527" y="0"/>
                </a:lnTo>
                <a:lnTo>
                  <a:pt x="2694527" y="3729449"/>
                </a:lnTo>
                <a:lnTo>
                  <a:pt x="0" y="3729449"/>
                </a:lnTo>
                <a:lnTo>
                  <a:pt x="0" y="0"/>
                </a:lnTo>
                <a:close/>
              </a:path>
            </a:pathLst>
          </a:custGeom>
          <a:blipFill>
            <a:blip r:embed="rId1">
              <a:alphaModFix amt="71000"/>
            </a:blip>
            <a:stretch>
              <a:fillRect/>
            </a:stretch>
          </a:blipFill>
        </p:spPr>
      </p:sp>
      <p:sp>
        <p:nvSpPr>
          <p:cNvPr id="6" name="Freeform 6"/>
          <p:cNvSpPr/>
          <p:nvPr/>
        </p:nvSpPr>
        <p:spPr>
          <a:xfrm rot="-5400000">
            <a:off x="13701438" y="1134705"/>
            <a:ext cx="2024790" cy="2802477"/>
          </a:xfrm>
          <a:custGeom>
            <a:avLst/>
            <a:gdLst/>
            <a:ahLst/>
            <a:cxnLst/>
            <a:rect l="l" t="t" r="r" b="b"/>
            <a:pathLst>
              <a:path w="2024790" h="2802477">
                <a:moveTo>
                  <a:pt x="0" y="0"/>
                </a:moveTo>
                <a:lnTo>
                  <a:pt x="2024790" y="0"/>
                </a:lnTo>
                <a:lnTo>
                  <a:pt x="2024790" y="2802477"/>
                </a:lnTo>
                <a:lnTo>
                  <a:pt x="0" y="2802477"/>
                </a:lnTo>
                <a:lnTo>
                  <a:pt x="0" y="0"/>
                </a:lnTo>
                <a:close/>
              </a:path>
            </a:pathLst>
          </a:custGeom>
          <a:blipFill>
            <a:blip r:embed="rId2"/>
            <a:stretch>
              <a:fillRect/>
            </a:stretch>
          </a:blipFill>
        </p:spPr>
      </p:sp>
      <p:sp>
        <p:nvSpPr>
          <p:cNvPr id="7" name="Freeform 7"/>
          <p:cNvSpPr/>
          <p:nvPr/>
        </p:nvSpPr>
        <p:spPr>
          <a:xfrm rot="-5142229">
            <a:off x="14565893" y="7891237"/>
            <a:ext cx="3532033" cy="4888628"/>
          </a:xfrm>
          <a:custGeom>
            <a:avLst/>
            <a:gdLst/>
            <a:ahLst/>
            <a:cxnLst/>
            <a:rect l="l" t="t" r="r" b="b"/>
            <a:pathLst>
              <a:path w="3532033" h="4888628">
                <a:moveTo>
                  <a:pt x="0" y="0"/>
                </a:moveTo>
                <a:lnTo>
                  <a:pt x="3532034" y="0"/>
                </a:lnTo>
                <a:lnTo>
                  <a:pt x="3532034" y="4888628"/>
                </a:lnTo>
                <a:lnTo>
                  <a:pt x="0" y="4888628"/>
                </a:lnTo>
                <a:lnTo>
                  <a:pt x="0" y="0"/>
                </a:lnTo>
                <a:close/>
              </a:path>
            </a:pathLst>
          </a:custGeom>
          <a:blipFill>
            <a:blip r:embed="rId2"/>
            <a:stretch>
              <a:fillRect/>
            </a:stretch>
          </a:blipFill>
        </p:spPr>
      </p:sp>
      <p:sp>
        <p:nvSpPr>
          <p:cNvPr id="8" name="Freeform 8"/>
          <p:cNvSpPr/>
          <p:nvPr/>
        </p:nvSpPr>
        <p:spPr>
          <a:xfrm rot="-1443184">
            <a:off x="15612734" y="-1225499"/>
            <a:ext cx="1869442" cy="2587463"/>
          </a:xfrm>
          <a:custGeom>
            <a:avLst/>
            <a:gdLst/>
            <a:ahLst/>
            <a:cxnLst/>
            <a:rect l="l" t="t" r="r" b="b"/>
            <a:pathLst>
              <a:path w="1869442" h="2587463">
                <a:moveTo>
                  <a:pt x="0" y="0"/>
                </a:moveTo>
                <a:lnTo>
                  <a:pt x="1869442" y="0"/>
                </a:lnTo>
                <a:lnTo>
                  <a:pt x="1869442" y="2587463"/>
                </a:lnTo>
                <a:lnTo>
                  <a:pt x="0" y="2587463"/>
                </a:lnTo>
                <a:lnTo>
                  <a:pt x="0" y="0"/>
                </a:lnTo>
                <a:close/>
              </a:path>
            </a:pathLst>
          </a:custGeom>
          <a:blipFill>
            <a:blip r:embed="rId1">
              <a:alphaModFix amt="64000"/>
            </a:blip>
            <a:stretch>
              <a:fillRect/>
            </a:stretch>
          </a:blipFill>
        </p:spPr>
      </p:sp>
      <p:sp>
        <p:nvSpPr>
          <p:cNvPr id="9" name="Freeform 9"/>
          <p:cNvSpPr/>
          <p:nvPr/>
        </p:nvSpPr>
        <p:spPr>
          <a:xfrm>
            <a:off x="1478927" y="4330187"/>
            <a:ext cx="10208040" cy="3087932"/>
          </a:xfrm>
          <a:custGeom>
            <a:avLst/>
            <a:gdLst/>
            <a:ahLst/>
            <a:cxnLst/>
            <a:rect l="l" t="t" r="r" b="b"/>
            <a:pathLst>
              <a:path w="10208040" h="3087932">
                <a:moveTo>
                  <a:pt x="0" y="0"/>
                </a:moveTo>
                <a:lnTo>
                  <a:pt x="10208040" y="0"/>
                </a:lnTo>
                <a:lnTo>
                  <a:pt x="10208040" y="3087932"/>
                </a:lnTo>
                <a:lnTo>
                  <a:pt x="0" y="3087932"/>
                </a:lnTo>
                <a:lnTo>
                  <a:pt x="0" y="0"/>
                </a:lnTo>
                <a:close/>
              </a:path>
            </a:pathLst>
          </a:custGeom>
          <a:blipFill>
            <a:blip r:embed="rId3"/>
            <a:stretch>
              <a:fillRect/>
            </a:stretch>
          </a:blipFill>
        </p:spPr>
      </p:sp>
      <p:sp>
        <p:nvSpPr>
          <p:cNvPr id="10" name="Freeform 10"/>
          <p:cNvSpPr/>
          <p:nvPr/>
        </p:nvSpPr>
        <p:spPr>
          <a:xfrm>
            <a:off x="11706017" y="4330187"/>
            <a:ext cx="5063577" cy="3113025"/>
          </a:xfrm>
          <a:custGeom>
            <a:avLst/>
            <a:gdLst/>
            <a:ahLst/>
            <a:cxnLst/>
            <a:rect l="l" t="t" r="r" b="b"/>
            <a:pathLst>
              <a:path w="5063577" h="3113025">
                <a:moveTo>
                  <a:pt x="0" y="0"/>
                </a:moveTo>
                <a:lnTo>
                  <a:pt x="5063577" y="0"/>
                </a:lnTo>
                <a:lnTo>
                  <a:pt x="5063577" y="3113025"/>
                </a:lnTo>
                <a:lnTo>
                  <a:pt x="0" y="3113025"/>
                </a:lnTo>
                <a:lnTo>
                  <a:pt x="0" y="0"/>
                </a:lnTo>
                <a:close/>
              </a:path>
            </a:pathLst>
          </a:custGeom>
          <a:blipFill>
            <a:blip r:embed="rId4"/>
            <a:stretch>
              <a:fillRect l="-122547"/>
            </a:stretch>
          </a:blipFill>
        </p:spPr>
      </p:sp>
      <p:grpSp>
        <p:nvGrpSpPr>
          <p:cNvPr id="11" name="Group 11"/>
          <p:cNvGrpSpPr/>
          <p:nvPr/>
        </p:nvGrpSpPr>
        <p:grpSpPr>
          <a:xfrm>
            <a:off x="1403481" y="2921223"/>
            <a:ext cx="15526258" cy="925150"/>
            <a:chOff x="0" y="0"/>
            <a:chExt cx="20701677" cy="1233533"/>
          </a:xfrm>
        </p:grpSpPr>
        <p:sp>
          <p:nvSpPr>
            <p:cNvPr id="12" name="TextBox 12"/>
            <p:cNvSpPr txBox="1"/>
            <p:nvPr/>
          </p:nvSpPr>
          <p:spPr>
            <a:xfrm>
              <a:off x="0" y="695866"/>
              <a:ext cx="20701677" cy="537667"/>
            </a:xfrm>
            <a:prstGeom prst="rect">
              <a:avLst/>
            </a:prstGeom>
          </p:spPr>
          <p:txBody>
            <a:bodyPr lIns="0" tIns="0" rIns="0" bIns="0" rtlCol="0" anchor="t">
              <a:spAutoFit/>
            </a:bodyPr>
            <a:lstStyle/>
            <a:p>
              <a:pPr algn="ctr">
                <a:lnSpc>
                  <a:spcPts val="3500"/>
                </a:lnSpc>
              </a:pPr>
              <a:r>
                <a:rPr lang="en-US" sz="2500">
                  <a:solidFill>
                    <a:srgbClr val="3C3C3D"/>
                  </a:solidFill>
                  <a:latin typeface="Cabin" panose="00000500000000000000"/>
                  <a:ea typeface="Cabin" panose="00000500000000000000"/>
                  <a:cs typeface="Cabin" panose="00000500000000000000"/>
                  <a:sym typeface="Cabin" panose="00000500000000000000"/>
                </a:rPr>
                <a:t>Xây dựng hệ thống</a:t>
              </a:r>
              <a:endParaRPr lang="en-US" sz="2500">
                <a:solidFill>
                  <a:srgbClr val="3C3C3D"/>
                </a:solidFill>
                <a:latin typeface="Cabin" panose="00000500000000000000"/>
                <a:ea typeface="Cabin" panose="00000500000000000000"/>
                <a:cs typeface="Cabin" panose="00000500000000000000"/>
                <a:sym typeface="Cabin" panose="00000500000000000000"/>
              </a:endParaRPr>
            </a:p>
          </p:txBody>
        </p:sp>
        <p:sp>
          <p:nvSpPr>
            <p:cNvPr id="13" name="TextBox 13"/>
            <p:cNvSpPr txBox="1"/>
            <p:nvPr/>
          </p:nvSpPr>
          <p:spPr>
            <a:xfrm>
              <a:off x="0" y="0"/>
              <a:ext cx="20701677" cy="482534"/>
            </a:xfrm>
            <a:prstGeom prst="rect">
              <a:avLst/>
            </a:prstGeom>
          </p:spPr>
          <p:txBody>
            <a:bodyPr lIns="0" tIns="0" rIns="0" bIns="0" rtlCol="0" anchor="t">
              <a:spAutoFit/>
            </a:bodyPr>
            <a:lstStyle/>
            <a:p>
              <a:pPr algn="ctr">
                <a:lnSpc>
                  <a:spcPts val="2880"/>
                </a:lnSpc>
              </a:pPr>
              <a:r>
                <a:rPr lang="en-US" sz="2400" b="1">
                  <a:solidFill>
                    <a:srgbClr val="3C3C3D"/>
                  </a:solidFill>
                  <a:latin typeface="Cabin Medium" panose="00000600000000000000"/>
                  <a:ea typeface="Cabin Medium" panose="00000600000000000000"/>
                  <a:cs typeface="Cabin Medium" panose="00000600000000000000"/>
                  <a:sym typeface="Cabin Medium" panose="00000600000000000000"/>
                </a:rPr>
                <a:t>Giai đoạn 3</a:t>
              </a:r>
              <a:endParaRPr lang="en-US" sz="2400" b="1">
                <a:solidFill>
                  <a:srgbClr val="3C3C3D"/>
                </a:solidFill>
                <a:latin typeface="Cabin Medium" panose="00000600000000000000"/>
                <a:ea typeface="Cabin Medium" panose="00000600000000000000"/>
                <a:cs typeface="Cabin Medium" panose="00000600000000000000"/>
                <a:sym typeface="Cabin Medium" panose="00000600000000000000"/>
              </a:endParaRPr>
            </a:p>
          </p:txBody>
        </p:sp>
      </p:grpSp>
      <p:sp>
        <p:nvSpPr>
          <p:cNvPr id="14" name="TextBox 14"/>
          <p:cNvSpPr txBox="1"/>
          <p:nvPr/>
        </p:nvSpPr>
        <p:spPr>
          <a:xfrm>
            <a:off x="1032339" y="1180624"/>
            <a:ext cx="10371865" cy="685850"/>
          </a:xfrm>
          <a:prstGeom prst="rect">
            <a:avLst/>
          </a:prstGeom>
        </p:spPr>
        <p:txBody>
          <a:bodyPr lIns="0" tIns="0" rIns="0" bIns="0" rtlCol="0" anchor="t">
            <a:spAutoFit/>
          </a:bodyPr>
          <a:lstStyle/>
          <a:p>
            <a:pPr marL="0" lvl="0" indent="0" algn="l">
              <a:lnSpc>
                <a:spcPts val="5400"/>
              </a:lnSpc>
              <a:spcBef>
                <a:spcPct val="0"/>
              </a:spcBef>
            </a:pPr>
            <a:r>
              <a:rPr lang="en-US" sz="4500" b="1" spc="-89">
                <a:solidFill>
                  <a:srgbClr val="3C3C3D"/>
                </a:solidFill>
                <a:latin typeface="Cabin Bold" panose="00000800000000000000"/>
                <a:ea typeface="Cabin Bold" panose="00000800000000000000"/>
                <a:cs typeface="Cabin Bold" panose="00000800000000000000"/>
                <a:sym typeface="Cabin Bold" panose="00000800000000000000"/>
              </a:rPr>
              <a:t>Kế hoạch Tiến độ (Gantt Chart)</a:t>
            </a:r>
            <a:endParaRPr lang="en-US" sz="4500" b="1" spc="-89">
              <a:solidFill>
                <a:srgbClr val="3C3C3D"/>
              </a:solidFill>
              <a:latin typeface="Cabin Bold" panose="00000800000000000000"/>
              <a:ea typeface="Cabin Bold" panose="00000800000000000000"/>
              <a:cs typeface="Cabin Bold" panose="00000800000000000000"/>
              <a:sym typeface="Cabin Bold" panose="000008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1028700" y="1028700"/>
            <a:ext cx="16230600" cy="1510967"/>
            <a:chOff x="0" y="0"/>
            <a:chExt cx="4274726" cy="397950"/>
          </a:xfrm>
        </p:grpSpPr>
        <p:sp>
          <p:nvSpPr>
            <p:cNvPr id="4" name="Freeform 4"/>
            <p:cNvSpPr/>
            <p:nvPr/>
          </p:nvSpPr>
          <p:spPr>
            <a:xfrm>
              <a:off x="0" y="0"/>
              <a:ext cx="4274726" cy="397950"/>
            </a:xfrm>
            <a:custGeom>
              <a:avLst/>
              <a:gdLst/>
              <a:ahLst/>
              <a:cxnLst/>
              <a:rect l="l" t="t" r="r" b="b"/>
              <a:pathLst>
                <a:path w="4274726" h="397950">
                  <a:moveTo>
                    <a:pt x="14787" y="0"/>
                  </a:moveTo>
                  <a:lnTo>
                    <a:pt x="4259939" y="0"/>
                  </a:lnTo>
                  <a:cubicBezTo>
                    <a:pt x="4268106" y="0"/>
                    <a:pt x="4274726" y="6620"/>
                    <a:pt x="4274726" y="14787"/>
                  </a:cubicBezTo>
                  <a:lnTo>
                    <a:pt x="4274726" y="383163"/>
                  </a:lnTo>
                  <a:cubicBezTo>
                    <a:pt x="4274726" y="391330"/>
                    <a:pt x="4268106" y="397950"/>
                    <a:pt x="4259939" y="397950"/>
                  </a:cubicBezTo>
                  <a:lnTo>
                    <a:pt x="14787" y="397950"/>
                  </a:lnTo>
                  <a:cubicBezTo>
                    <a:pt x="10865" y="397950"/>
                    <a:pt x="7104" y="396392"/>
                    <a:pt x="4331" y="393619"/>
                  </a:cubicBezTo>
                  <a:cubicBezTo>
                    <a:pt x="1558" y="390846"/>
                    <a:pt x="0" y="387085"/>
                    <a:pt x="0" y="383163"/>
                  </a:cubicBezTo>
                  <a:lnTo>
                    <a:pt x="0" y="14787"/>
                  </a:lnTo>
                  <a:cubicBezTo>
                    <a:pt x="0" y="6620"/>
                    <a:pt x="6620" y="0"/>
                    <a:pt x="14787" y="0"/>
                  </a:cubicBezTo>
                  <a:close/>
                </a:path>
              </a:pathLst>
            </a:custGeom>
            <a:solidFill>
              <a:srgbClr val="F8F8F8">
                <a:alpha val="67843"/>
              </a:srgbClr>
            </a:solidFill>
          </p:spPr>
        </p:sp>
        <p:sp>
          <p:nvSpPr>
            <p:cNvPr id="5" name="TextBox 5"/>
            <p:cNvSpPr txBox="1"/>
            <p:nvPr/>
          </p:nvSpPr>
          <p:spPr>
            <a:xfrm>
              <a:off x="0" y="-38100"/>
              <a:ext cx="4274726" cy="436050"/>
            </a:xfrm>
            <a:prstGeom prst="rect">
              <a:avLst/>
            </a:prstGeom>
          </p:spPr>
          <p:txBody>
            <a:bodyPr lIns="50800" tIns="50800" rIns="50800" bIns="50800" rtlCol="0" anchor="ctr"/>
            <a:lstStyle/>
            <a:p>
              <a:pPr algn="ctr">
                <a:lnSpc>
                  <a:spcPts val="3500"/>
                </a:lnSpc>
              </a:pPr>
            </a:p>
          </p:txBody>
        </p:sp>
      </p:grpSp>
      <p:sp>
        <p:nvSpPr>
          <p:cNvPr id="6" name="TextBox 6"/>
          <p:cNvSpPr txBox="1"/>
          <p:nvPr/>
        </p:nvSpPr>
        <p:spPr>
          <a:xfrm>
            <a:off x="1600556" y="1453145"/>
            <a:ext cx="11461331" cy="1371699"/>
          </a:xfrm>
          <a:prstGeom prst="rect">
            <a:avLst/>
          </a:prstGeom>
        </p:spPr>
        <p:txBody>
          <a:bodyPr lIns="0" tIns="0" rIns="0" bIns="0" rtlCol="0" anchor="t">
            <a:spAutoFit/>
          </a:bodyPr>
          <a:lstStyle/>
          <a:p>
            <a:pPr marL="0" lvl="0" indent="0" algn="l">
              <a:lnSpc>
                <a:spcPts val="5400"/>
              </a:lnSpc>
              <a:spcBef>
                <a:spcPct val="0"/>
              </a:spcBef>
            </a:pPr>
            <a:r>
              <a:rPr lang="en-US" sz="4500" b="1" spc="-89">
                <a:solidFill>
                  <a:srgbClr val="3C3C3D"/>
                </a:solidFill>
                <a:latin typeface="Cabin Bold" panose="00000800000000000000"/>
                <a:ea typeface="Cabin Bold" panose="00000800000000000000"/>
                <a:cs typeface="Cabin Bold" panose="00000800000000000000"/>
                <a:sym typeface="Cabin Bold" panose="00000800000000000000"/>
              </a:rPr>
              <a:t>Phân tích Phụ thuộc công việc (PERT Chart)</a:t>
            </a:r>
            <a:endParaRPr lang="en-US" sz="4500" b="1" spc="-89">
              <a:solidFill>
                <a:srgbClr val="3C3C3D"/>
              </a:solidFill>
              <a:latin typeface="Cabin Bold" panose="00000800000000000000"/>
              <a:ea typeface="Cabin Bold" panose="00000800000000000000"/>
              <a:cs typeface="Cabin Bold" panose="00000800000000000000"/>
              <a:sym typeface="Cabin Bold" panose="00000800000000000000"/>
            </a:endParaRPr>
          </a:p>
          <a:p>
            <a:pPr marL="0" lvl="0" indent="0" algn="l">
              <a:lnSpc>
                <a:spcPts val="5400"/>
              </a:lnSpc>
              <a:spcBef>
                <a:spcPct val="0"/>
              </a:spcBef>
            </a:pPr>
            <a:endParaRPr lang="en-US" sz="4500" b="1" spc="-89">
              <a:solidFill>
                <a:srgbClr val="3C3C3D"/>
              </a:solidFill>
              <a:latin typeface="Cabin Bold" panose="00000800000000000000"/>
              <a:ea typeface="Cabin Bold" panose="00000800000000000000"/>
              <a:cs typeface="Cabin Bold" panose="00000800000000000000"/>
              <a:sym typeface="Cabin Bold" panose="00000800000000000000"/>
            </a:endParaRPr>
          </a:p>
        </p:txBody>
      </p:sp>
      <p:sp>
        <p:nvSpPr>
          <p:cNvPr id="7" name="Freeform 7"/>
          <p:cNvSpPr/>
          <p:nvPr/>
        </p:nvSpPr>
        <p:spPr>
          <a:xfrm>
            <a:off x="1028700" y="2981844"/>
            <a:ext cx="16230600" cy="6857428"/>
          </a:xfrm>
          <a:custGeom>
            <a:avLst/>
            <a:gdLst/>
            <a:ahLst/>
            <a:cxnLst/>
            <a:rect l="l" t="t" r="r" b="b"/>
            <a:pathLst>
              <a:path w="16230600" h="6857428">
                <a:moveTo>
                  <a:pt x="0" y="0"/>
                </a:moveTo>
                <a:lnTo>
                  <a:pt x="16230600" y="0"/>
                </a:lnTo>
                <a:lnTo>
                  <a:pt x="16230600" y="6857428"/>
                </a:lnTo>
                <a:lnTo>
                  <a:pt x="0" y="6857428"/>
                </a:lnTo>
                <a:lnTo>
                  <a:pt x="0" y="0"/>
                </a:lnTo>
                <a:close/>
              </a:path>
            </a:pathLst>
          </a:custGeom>
          <a:blipFill>
            <a:blip r:embed="rId3"/>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484938" cy="10287000"/>
            <a:chOff x="0" y="0"/>
            <a:chExt cx="1444593" cy="2709333"/>
          </a:xfrm>
        </p:grpSpPr>
        <p:sp>
          <p:nvSpPr>
            <p:cNvPr id="3" name="Freeform 3"/>
            <p:cNvSpPr/>
            <p:nvPr/>
          </p:nvSpPr>
          <p:spPr>
            <a:xfrm>
              <a:off x="0" y="0"/>
              <a:ext cx="1444593" cy="2709333"/>
            </a:xfrm>
            <a:custGeom>
              <a:avLst/>
              <a:gdLst/>
              <a:ahLst/>
              <a:cxnLst/>
              <a:rect l="l" t="t" r="r" b="b"/>
              <a:pathLst>
                <a:path w="1444593" h="2709333">
                  <a:moveTo>
                    <a:pt x="0" y="0"/>
                  </a:moveTo>
                  <a:lnTo>
                    <a:pt x="1444593" y="0"/>
                  </a:lnTo>
                  <a:lnTo>
                    <a:pt x="1444593" y="2709333"/>
                  </a:lnTo>
                  <a:lnTo>
                    <a:pt x="0" y="2709333"/>
                  </a:lnTo>
                  <a:close/>
                </a:path>
              </a:pathLst>
            </a:custGeom>
            <a:solidFill>
              <a:srgbClr val="B2E6E6"/>
            </a:solidFill>
          </p:spPr>
        </p:sp>
        <p:sp>
          <p:nvSpPr>
            <p:cNvPr id="4" name="TextBox 4"/>
            <p:cNvSpPr txBox="1"/>
            <p:nvPr/>
          </p:nvSpPr>
          <p:spPr>
            <a:xfrm>
              <a:off x="0" y="-38100"/>
              <a:ext cx="1444593" cy="2747433"/>
            </a:xfrm>
            <a:prstGeom prst="rect">
              <a:avLst/>
            </a:prstGeom>
          </p:spPr>
          <p:txBody>
            <a:bodyPr lIns="50800" tIns="50800" rIns="50800" bIns="50800" rtlCol="0" anchor="ctr"/>
            <a:lstStyle/>
            <a:p>
              <a:pPr algn="ctr">
                <a:lnSpc>
                  <a:spcPts val="3500"/>
                </a:lnSpc>
              </a:pPr>
            </a:p>
          </p:txBody>
        </p:sp>
      </p:grpSp>
      <p:sp>
        <p:nvSpPr>
          <p:cNvPr id="5" name="Freeform 5"/>
          <p:cNvSpPr/>
          <p:nvPr/>
        </p:nvSpPr>
        <p:spPr>
          <a:xfrm rot="-9157943">
            <a:off x="5601400" y="-1528807"/>
            <a:ext cx="3140040" cy="3057614"/>
          </a:xfrm>
          <a:custGeom>
            <a:avLst/>
            <a:gdLst/>
            <a:ahLst/>
            <a:cxnLst/>
            <a:rect l="l" t="t" r="r" b="b"/>
            <a:pathLst>
              <a:path w="3140040" h="3057614">
                <a:moveTo>
                  <a:pt x="0" y="0"/>
                </a:moveTo>
                <a:lnTo>
                  <a:pt x="3140040" y="0"/>
                </a:lnTo>
                <a:lnTo>
                  <a:pt x="3140040" y="3057614"/>
                </a:lnTo>
                <a:lnTo>
                  <a:pt x="0" y="3057614"/>
                </a:lnTo>
                <a:lnTo>
                  <a:pt x="0" y="0"/>
                </a:lnTo>
                <a:close/>
              </a:path>
            </a:pathLst>
          </a:custGeom>
          <a:blipFill>
            <a:blip r:embed="rId1"/>
            <a:stretch>
              <a:fillRect/>
            </a:stretch>
          </a:blipFill>
        </p:spPr>
      </p:sp>
      <p:sp>
        <p:nvSpPr>
          <p:cNvPr id="6" name="Freeform 6"/>
          <p:cNvSpPr/>
          <p:nvPr/>
        </p:nvSpPr>
        <p:spPr>
          <a:xfrm rot="128118">
            <a:off x="11274670" y="1019123"/>
            <a:ext cx="2759174" cy="2686746"/>
          </a:xfrm>
          <a:custGeom>
            <a:avLst/>
            <a:gdLst/>
            <a:ahLst/>
            <a:cxnLst/>
            <a:rect l="l" t="t" r="r" b="b"/>
            <a:pathLst>
              <a:path w="2759174" h="2686746">
                <a:moveTo>
                  <a:pt x="0" y="0"/>
                </a:moveTo>
                <a:lnTo>
                  <a:pt x="2759174" y="0"/>
                </a:lnTo>
                <a:lnTo>
                  <a:pt x="2759174" y="2686746"/>
                </a:lnTo>
                <a:lnTo>
                  <a:pt x="0" y="2686746"/>
                </a:lnTo>
                <a:lnTo>
                  <a:pt x="0" y="0"/>
                </a:lnTo>
                <a:close/>
              </a:path>
            </a:pathLst>
          </a:custGeom>
          <a:blipFill>
            <a:blip r:embed="rId1">
              <a:alphaModFix amt="84000"/>
            </a:blip>
            <a:stretch>
              <a:fillRect/>
            </a:stretch>
          </a:blipFill>
        </p:spPr>
      </p:sp>
      <p:sp>
        <p:nvSpPr>
          <p:cNvPr id="7" name="Freeform 7"/>
          <p:cNvSpPr/>
          <p:nvPr/>
        </p:nvSpPr>
        <p:spPr>
          <a:xfrm rot="-5743415">
            <a:off x="15335282" y="-895540"/>
            <a:ext cx="2124421" cy="2068655"/>
          </a:xfrm>
          <a:custGeom>
            <a:avLst/>
            <a:gdLst/>
            <a:ahLst/>
            <a:cxnLst/>
            <a:rect l="l" t="t" r="r" b="b"/>
            <a:pathLst>
              <a:path w="2124421" h="2068655">
                <a:moveTo>
                  <a:pt x="0" y="0"/>
                </a:moveTo>
                <a:lnTo>
                  <a:pt x="2124421" y="0"/>
                </a:lnTo>
                <a:lnTo>
                  <a:pt x="2124421" y="2068656"/>
                </a:lnTo>
                <a:lnTo>
                  <a:pt x="0" y="2068656"/>
                </a:lnTo>
                <a:lnTo>
                  <a:pt x="0" y="0"/>
                </a:lnTo>
                <a:close/>
              </a:path>
            </a:pathLst>
          </a:custGeom>
          <a:blipFill>
            <a:blip r:embed="rId1">
              <a:alphaModFix amt="82000"/>
            </a:blip>
            <a:stretch>
              <a:fillRect/>
            </a:stretch>
          </a:blipFill>
        </p:spPr>
      </p:sp>
      <p:grpSp>
        <p:nvGrpSpPr>
          <p:cNvPr id="8" name="Group 8"/>
          <p:cNvGrpSpPr>
            <a:grpSpLocks noChangeAspect="1"/>
          </p:cNvGrpSpPr>
          <p:nvPr/>
        </p:nvGrpSpPr>
        <p:grpSpPr>
          <a:xfrm>
            <a:off x="0" y="1298856"/>
            <a:ext cx="5382638" cy="5562800"/>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2"/>
              <a:stretch>
                <a:fillRect l="-69776" r="-95989"/>
              </a:stretch>
            </a:blipFill>
          </p:spPr>
        </p:sp>
      </p:grpSp>
      <p:sp>
        <p:nvSpPr>
          <p:cNvPr id="10" name="TextBox 10"/>
          <p:cNvSpPr txBox="1"/>
          <p:nvPr/>
        </p:nvSpPr>
        <p:spPr>
          <a:xfrm>
            <a:off x="-51150" y="7117069"/>
            <a:ext cx="5484938" cy="647115"/>
          </a:xfrm>
          <a:prstGeom prst="rect">
            <a:avLst/>
          </a:prstGeom>
        </p:spPr>
        <p:txBody>
          <a:bodyPr lIns="0" tIns="0" rIns="0" bIns="0" rtlCol="0" anchor="t">
            <a:spAutoFit/>
          </a:bodyPr>
          <a:lstStyle/>
          <a:p>
            <a:pPr algn="ctr">
              <a:lnSpc>
                <a:spcPts val="5060"/>
              </a:lnSpc>
            </a:pPr>
            <a:r>
              <a:rPr lang="en-US" sz="4400" b="1">
                <a:solidFill>
                  <a:srgbClr val="000000"/>
                </a:solidFill>
                <a:latin typeface="Cabin Bold" panose="00000800000000000000"/>
                <a:ea typeface="Cabin Bold" panose="00000800000000000000"/>
                <a:cs typeface="Cabin Bold" panose="00000800000000000000"/>
                <a:sym typeface="Cabin Bold" panose="00000800000000000000"/>
              </a:rPr>
              <a:t>Phân Công Nguồn Lực</a:t>
            </a:r>
            <a:endParaRPr lang="en-US" sz="4400" b="1">
              <a:solidFill>
                <a:srgbClr val="000000"/>
              </a:solidFill>
              <a:latin typeface="Cabin Bold" panose="00000800000000000000"/>
              <a:ea typeface="Cabin Bold" panose="00000800000000000000"/>
              <a:cs typeface="Cabin Bold" panose="00000800000000000000"/>
              <a:sym typeface="Cabin Bold" panose="00000800000000000000"/>
            </a:endParaRPr>
          </a:p>
        </p:txBody>
      </p:sp>
      <p:sp>
        <p:nvSpPr>
          <p:cNvPr id="11" name="Freeform 11"/>
          <p:cNvSpPr/>
          <p:nvPr/>
        </p:nvSpPr>
        <p:spPr>
          <a:xfrm>
            <a:off x="5747060" y="2983219"/>
            <a:ext cx="12282985" cy="4114800"/>
          </a:xfrm>
          <a:custGeom>
            <a:avLst/>
            <a:gdLst/>
            <a:ahLst/>
            <a:cxnLst/>
            <a:rect l="l" t="t" r="r" b="b"/>
            <a:pathLst>
              <a:path w="12282985" h="4114800">
                <a:moveTo>
                  <a:pt x="0" y="0"/>
                </a:moveTo>
                <a:lnTo>
                  <a:pt x="12282985" y="0"/>
                </a:lnTo>
                <a:lnTo>
                  <a:pt x="12282985" y="4114800"/>
                </a:lnTo>
                <a:lnTo>
                  <a:pt x="0" y="4114800"/>
                </a:lnTo>
                <a:lnTo>
                  <a:pt x="0" y="0"/>
                </a:lnTo>
                <a:close/>
              </a:path>
            </a:pathLst>
          </a:custGeom>
          <a:blipFill>
            <a:blip r:embed="rId3"/>
            <a:stretch>
              <a:fillRect/>
            </a:stretch>
          </a:blipFill>
        </p:spPr>
      </p:sp>
      <p:sp>
        <p:nvSpPr>
          <p:cNvPr id="12" name="Freeform 12"/>
          <p:cNvSpPr/>
          <p:nvPr/>
        </p:nvSpPr>
        <p:spPr>
          <a:xfrm rot="128118">
            <a:off x="5776593" y="9478906"/>
            <a:ext cx="1659757" cy="1616189"/>
          </a:xfrm>
          <a:custGeom>
            <a:avLst/>
            <a:gdLst/>
            <a:ahLst/>
            <a:cxnLst/>
            <a:rect l="l" t="t" r="r" b="b"/>
            <a:pathLst>
              <a:path w="1659757" h="1616189">
                <a:moveTo>
                  <a:pt x="0" y="0"/>
                </a:moveTo>
                <a:lnTo>
                  <a:pt x="1659757" y="0"/>
                </a:lnTo>
                <a:lnTo>
                  <a:pt x="1659757" y="1616188"/>
                </a:lnTo>
                <a:lnTo>
                  <a:pt x="0" y="1616188"/>
                </a:lnTo>
                <a:lnTo>
                  <a:pt x="0" y="0"/>
                </a:lnTo>
                <a:close/>
              </a:path>
            </a:pathLst>
          </a:custGeom>
          <a:blipFill>
            <a:blip r:embed="rId1">
              <a:alphaModFix amt="84000"/>
            </a:blip>
            <a:stretch>
              <a:fillRect/>
            </a:stretch>
          </a:blipFill>
        </p:spPr>
      </p:sp>
      <p:sp>
        <p:nvSpPr>
          <p:cNvPr id="13" name="Freeform 13"/>
          <p:cNvSpPr/>
          <p:nvPr/>
        </p:nvSpPr>
        <p:spPr>
          <a:xfrm rot="128118">
            <a:off x="16153010" y="8193728"/>
            <a:ext cx="2759174" cy="3018262"/>
          </a:xfrm>
          <a:custGeom>
            <a:avLst/>
            <a:gdLst/>
            <a:ahLst/>
            <a:cxnLst/>
            <a:rect l="l" t="t" r="r" b="b"/>
            <a:pathLst>
              <a:path w="2759174" h="3018262">
                <a:moveTo>
                  <a:pt x="0" y="0"/>
                </a:moveTo>
                <a:lnTo>
                  <a:pt x="2759174" y="0"/>
                </a:lnTo>
                <a:lnTo>
                  <a:pt x="2759174" y="3018261"/>
                </a:lnTo>
                <a:lnTo>
                  <a:pt x="0" y="3018261"/>
                </a:lnTo>
                <a:lnTo>
                  <a:pt x="0" y="0"/>
                </a:lnTo>
                <a:close/>
              </a:path>
            </a:pathLst>
          </a:custGeom>
          <a:blipFill>
            <a:blip r:embed="rId1">
              <a:alphaModFix amt="84000"/>
            </a:blip>
            <a:stretch>
              <a:fillRect l="-6169" r="-6169"/>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868785" y="707696"/>
            <a:ext cx="1275215" cy="1275215"/>
          </a:xfrm>
          <a:custGeom>
            <a:avLst/>
            <a:gdLst/>
            <a:ahLst/>
            <a:cxnLst/>
            <a:rect l="l" t="t" r="r" b="b"/>
            <a:pathLst>
              <a:path w="1275215" h="1275215">
                <a:moveTo>
                  <a:pt x="0" y="0"/>
                </a:moveTo>
                <a:lnTo>
                  <a:pt x="1275215" y="0"/>
                </a:lnTo>
                <a:lnTo>
                  <a:pt x="1275215" y="1275215"/>
                </a:lnTo>
                <a:lnTo>
                  <a:pt x="0" y="12752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0067211" y="707696"/>
            <a:ext cx="1315888" cy="1275215"/>
          </a:xfrm>
          <a:custGeom>
            <a:avLst/>
            <a:gdLst/>
            <a:ahLst/>
            <a:cxnLst/>
            <a:rect l="l" t="t" r="r" b="b"/>
            <a:pathLst>
              <a:path w="1315888" h="1275215">
                <a:moveTo>
                  <a:pt x="0" y="0"/>
                </a:moveTo>
                <a:lnTo>
                  <a:pt x="1315888" y="0"/>
                </a:lnTo>
                <a:lnTo>
                  <a:pt x="1315888" y="1275215"/>
                </a:lnTo>
                <a:lnTo>
                  <a:pt x="0" y="12752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307024" y="707696"/>
            <a:ext cx="1394370" cy="1275215"/>
          </a:xfrm>
          <a:custGeom>
            <a:avLst/>
            <a:gdLst/>
            <a:ahLst/>
            <a:cxnLst/>
            <a:rect l="l" t="t" r="r" b="b"/>
            <a:pathLst>
              <a:path w="1394370" h="1275215">
                <a:moveTo>
                  <a:pt x="0" y="0"/>
                </a:moveTo>
                <a:lnTo>
                  <a:pt x="1394371" y="0"/>
                </a:lnTo>
                <a:lnTo>
                  <a:pt x="1394371" y="1275215"/>
                </a:lnTo>
                <a:lnTo>
                  <a:pt x="0" y="12752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625320" y="707696"/>
            <a:ext cx="1642549" cy="1275215"/>
          </a:xfrm>
          <a:custGeom>
            <a:avLst/>
            <a:gdLst/>
            <a:ahLst/>
            <a:cxnLst/>
            <a:rect l="l" t="t" r="r" b="b"/>
            <a:pathLst>
              <a:path w="1642549" h="1275215">
                <a:moveTo>
                  <a:pt x="0" y="0"/>
                </a:moveTo>
                <a:lnTo>
                  <a:pt x="1642549" y="0"/>
                </a:lnTo>
                <a:lnTo>
                  <a:pt x="1642549" y="1275215"/>
                </a:lnTo>
                <a:lnTo>
                  <a:pt x="0" y="12752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0" y="0"/>
            <a:ext cx="7280066" cy="2066011"/>
            <a:chOff x="0" y="0"/>
            <a:chExt cx="1917384" cy="544135"/>
          </a:xfrm>
        </p:grpSpPr>
        <p:sp>
          <p:nvSpPr>
            <p:cNvPr id="7" name="Freeform 7"/>
            <p:cNvSpPr/>
            <p:nvPr/>
          </p:nvSpPr>
          <p:spPr>
            <a:xfrm>
              <a:off x="0" y="0"/>
              <a:ext cx="1917384" cy="544135"/>
            </a:xfrm>
            <a:custGeom>
              <a:avLst/>
              <a:gdLst/>
              <a:ahLst/>
              <a:cxnLst/>
              <a:rect l="l" t="t" r="r" b="b"/>
              <a:pathLst>
                <a:path w="1917384" h="544135">
                  <a:moveTo>
                    <a:pt x="0" y="0"/>
                  </a:moveTo>
                  <a:lnTo>
                    <a:pt x="1917384" y="0"/>
                  </a:lnTo>
                  <a:lnTo>
                    <a:pt x="1917384" y="544135"/>
                  </a:lnTo>
                  <a:lnTo>
                    <a:pt x="0" y="544135"/>
                  </a:lnTo>
                  <a:close/>
                </a:path>
              </a:pathLst>
            </a:custGeom>
            <a:solidFill>
              <a:srgbClr val="B2E6E6"/>
            </a:solidFill>
          </p:spPr>
        </p:sp>
        <p:sp>
          <p:nvSpPr>
            <p:cNvPr id="8" name="TextBox 8"/>
            <p:cNvSpPr txBox="1"/>
            <p:nvPr/>
          </p:nvSpPr>
          <p:spPr>
            <a:xfrm>
              <a:off x="0" y="-38100"/>
              <a:ext cx="1917384" cy="58223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28100" y="717221"/>
            <a:ext cx="7294430" cy="1348790"/>
          </a:xfrm>
          <a:prstGeom prst="rect">
            <a:avLst/>
          </a:prstGeom>
        </p:spPr>
        <p:txBody>
          <a:bodyPr lIns="0" tIns="0" rIns="0" bIns="0" rtlCol="0" anchor="t">
            <a:spAutoFit/>
          </a:bodyPr>
          <a:lstStyle/>
          <a:p>
            <a:pPr algn="ctr">
              <a:lnSpc>
                <a:spcPts val="5355"/>
              </a:lnSpc>
            </a:pPr>
            <a:r>
              <a:rPr lang="en-US" sz="4500" b="1">
                <a:solidFill>
                  <a:srgbClr val="000000"/>
                </a:solidFill>
                <a:latin typeface="Cabin Bold" panose="00000800000000000000"/>
                <a:ea typeface="Cabin Bold" panose="00000800000000000000"/>
                <a:cs typeface="Cabin Bold" panose="00000800000000000000"/>
                <a:sym typeface="Cabin Bold" panose="00000800000000000000"/>
              </a:rPr>
              <a:t>Lịch Làm Việc</a:t>
            </a:r>
            <a:endParaRPr lang="en-US" sz="4500" b="1">
              <a:solidFill>
                <a:srgbClr val="000000"/>
              </a:solidFill>
              <a:latin typeface="Cabin Bold" panose="00000800000000000000"/>
              <a:ea typeface="Cabin Bold" panose="00000800000000000000"/>
              <a:cs typeface="Cabin Bold" panose="00000800000000000000"/>
              <a:sym typeface="Cabin Bold" panose="00000800000000000000"/>
            </a:endParaRPr>
          </a:p>
          <a:p>
            <a:pPr algn="ctr">
              <a:lnSpc>
                <a:spcPts val="5355"/>
              </a:lnSpc>
            </a:pPr>
            <a:endParaRPr lang="en-US" sz="4500" b="1">
              <a:solidFill>
                <a:srgbClr val="000000"/>
              </a:solidFill>
              <a:latin typeface="Cabin Bold" panose="00000800000000000000"/>
              <a:ea typeface="Cabin Bold" panose="00000800000000000000"/>
              <a:cs typeface="Cabin Bold" panose="00000800000000000000"/>
              <a:sym typeface="Cabin Bold" panose="00000800000000000000"/>
            </a:endParaRPr>
          </a:p>
        </p:txBody>
      </p:sp>
      <p:grpSp>
        <p:nvGrpSpPr>
          <p:cNvPr id="10" name="Group 10"/>
          <p:cNvGrpSpPr/>
          <p:nvPr/>
        </p:nvGrpSpPr>
        <p:grpSpPr>
          <a:xfrm>
            <a:off x="335450" y="2691537"/>
            <a:ext cx="17617100" cy="7270834"/>
            <a:chOff x="0" y="0"/>
            <a:chExt cx="23489467" cy="9694445"/>
          </a:xfrm>
        </p:grpSpPr>
        <p:pic>
          <p:nvPicPr>
            <p:cNvPr id="11" name="Picture 11"/>
            <p:cNvPicPr>
              <a:picLocks noChangeAspect="1"/>
            </p:cNvPicPr>
            <p:nvPr/>
          </p:nvPicPr>
          <p:blipFill>
            <a:blip r:embed="rId9"/>
            <a:srcRect l="4569" r="4569"/>
            <a:stretch>
              <a:fillRect/>
            </a:stretch>
          </p:blipFill>
          <p:spPr>
            <a:xfrm>
              <a:off x="0" y="0"/>
              <a:ext cx="23489467" cy="9694445"/>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3"/>
            <a:stretch>
              <a:fillRect/>
            </a:stretch>
          </a:blipFill>
        </p:spPr>
      </p:sp>
      <p:grpSp>
        <p:nvGrpSpPr>
          <p:cNvPr id="4" name="Group 4"/>
          <p:cNvGrpSpPr/>
          <p:nvPr/>
        </p:nvGrpSpPr>
        <p:grpSpPr>
          <a:xfrm>
            <a:off x="1025061" y="1028700"/>
            <a:ext cx="16234239" cy="8229600"/>
            <a:chOff x="0" y="0"/>
            <a:chExt cx="4275684" cy="2167467"/>
          </a:xfrm>
        </p:grpSpPr>
        <p:sp>
          <p:nvSpPr>
            <p:cNvPr id="5" name="Freeform 5"/>
            <p:cNvSpPr/>
            <p:nvPr/>
          </p:nvSpPr>
          <p:spPr>
            <a:xfrm>
              <a:off x="0" y="0"/>
              <a:ext cx="4275684" cy="2167467"/>
            </a:xfrm>
            <a:custGeom>
              <a:avLst/>
              <a:gdLst/>
              <a:ahLst/>
              <a:cxnLst/>
              <a:rect l="l" t="t" r="r" b="b"/>
              <a:pathLst>
                <a:path w="4275684" h="2167467">
                  <a:moveTo>
                    <a:pt x="14784" y="0"/>
                  </a:moveTo>
                  <a:lnTo>
                    <a:pt x="4260901" y="0"/>
                  </a:lnTo>
                  <a:cubicBezTo>
                    <a:pt x="4269065" y="0"/>
                    <a:pt x="4275684" y="6619"/>
                    <a:pt x="4275684" y="14784"/>
                  </a:cubicBezTo>
                  <a:lnTo>
                    <a:pt x="4275684" y="2152683"/>
                  </a:lnTo>
                  <a:cubicBezTo>
                    <a:pt x="4275684" y="2156604"/>
                    <a:pt x="4274127" y="2160364"/>
                    <a:pt x="4271354" y="2163137"/>
                  </a:cubicBezTo>
                  <a:cubicBezTo>
                    <a:pt x="4268582" y="2165909"/>
                    <a:pt x="4264822" y="2167467"/>
                    <a:pt x="4260901" y="2167467"/>
                  </a:cubicBezTo>
                  <a:lnTo>
                    <a:pt x="14784" y="2167467"/>
                  </a:lnTo>
                  <a:cubicBezTo>
                    <a:pt x="10863" y="2167467"/>
                    <a:pt x="7102" y="2165909"/>
                    <a:pt x="4330" y="2163137"/>
                  </a:cubicBezTo>
                  <a:cubicBezTo>
                    <a:pt x="1558" y="2160364"/>
                    <a:pt x="0" y="2156604"/>
                    <a:pt x="0" y="2152683"/>
                  </a:cubicBezTo>
                  <a:lnTo>
                    <a:pt x="0" y="14784"/>
                  </a:lnTo>
                  <a:cubicBezTo>
                    <a:pt x="0" y="10863"/>
                    <a:pt x="1558" y="7102"/>
                    <a:pt x="4330" y="4330"/>
                  </a:cubicBezTo>
                  <a:cubicBezTo>
                    <a:pt x="7102" y="1558"/>
                    <a:pt x="10863" y="0"/>
                    <a:pt x="14784" y="0"/>
                  </a:cubicBezTo>
                  <a:close/>
                </a:path>
              </a:pathLst>
            </a:custGeom>
            <a:solidFill>
              <a:srgbClr val="F8F8F8">
                <a:alpha val="51765"/>
              </a:srgbClr>
            </a:solidFill>
          </p:spPr>
        </p:sp>
        <p:sp>
          <p:nvSpPr>
            <p:cNvPr id="6" name="TextBox 6"/>
            <p:cNvSpPr txBox="1"/>
            <p:nvPr/>
          </p:nvSpPr>
          <p:spPr>
            <a:xfrm>
              <a:off x="0" y="-38100"/>
              <a:ext cx="4275684" cy="2205567"/>
            </a:xfrm>
            <a:prstGeom prst="rect">
              <a:avLst/>
            </a:prstGeom>
          </p:spPr>
          <p:txBody>
            <a:bodyPr lIns="50800" tIns="50800" rIns="50800" bIns="50800" rtlCol="0" anchor="ctr"/>
            <a:lstStyle/>
            <a:p>
              <a:pPr algn="ctr">
                <a:lnSpc>
                  <a:spcPts val="3500"/>
                </a:lnSpc>
              </a:pPr>
            </a:p>
          </p:txBody>
        </p:sp>
      </p:grpSp>
      <p:sp>
        <p:nvSpPr>
          <p:cNvPr id="7" name="Freeform 7"/>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4">
              <a:alphaModFix amt="67000"/>
            </a:blip>
            <a:stretch>
              <a:fillRect/>
            </a:stretch>
          </a:blipFill>
        </p:spPr>
      </p:sp>
      <p:sp>
        <p:nvSpPr>
          <p:cNvPr id="8" name="Freeform 8"/>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5"/>
            <a:stretch>
              <a:fillRect/>
            </a:stretch>
          </a:blipFill>
        </p:spPr>
      </p:sp>
      <p:sp>
        <p:nvSpPr>
          <p:cNvPr id="9" name="TextBox 9"/>
          <p:cNvSpPr txBox="1"/>
          <p:nvPr/>
        </p:nvSpPr>
        <p:spPr>
          <a:xfrm>
            <a:off x="1774074" y="4448187"/>
            <a:ext cx="14739852" cy="1381100"/>
          </a:xfrm>
          <a:prstGeom prst="rect">
            <a:avLst/>
          </a:prstGeom>
        </p:spPr>
        <p:txBody>
          <a:bodyPr lIns="0" tIns="0" rIns="0" bIns="0" rtlCol="0" anchor="t">
            <a:spAutoFit/>
          </a:bodyPr>
          <a:lstStyle/>
          <a:p>
            <a:pPr marL="0" lvl="0" indent="0" algn="ctr">
              <a:lnSpc>
                <a:spcPts val="10800"/>
              </a:lnSpc>
              <a:spcBef>
                <a:spcPct val="0"/>
              </a:spcBef>
            </a:pPr>
            <a:r>
              <a:rPr lang="en-US" sz="9000" spc="-179">
                <a:solidFill>
                  <a:srgbClr val="3C3C3D"/>
                </a:solidFill>
                <a:latin typeface="Cabin" panose="00000500000000000000"/>
                <a:ea typeface="Cabin" panose="00000500000000000000"/>
                <a:cs typeface="Cabin" panose="00000500000000000000"/>
                <a:sym typeface="Cabin" panose="00000500000000000000"/>
              </a:rPr>
              <a:t>Tính Năng</a:t>
            </a:r>
            <a:endParaRPr lang="en-US" sz="9000" spc="-179">
              <a:solidFill>
                <a:srgbClr val="3C3C3D"/>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8EE"/>
        </a:solidFill>
        <a:effectLst/>
      </p:bgPr>
    </p:bg>
    <p:spTree>
      <p:nvGrpSpPr>
        <p:cNvPr id="1" name=""/>
        <p:cNvGrpSpPr/>
        <p:nvPr/>
      </p:nvGrpSpPr>
      <p:grpSpPr>
        <a:xfrm>
          <a:off x="0" y="0"/>
          <a:ext cx="0" cy="0"/>
          <a:chOff x="0" y="0"/>
          <a:chExt cx="0" cy="0"/>
        </a:xfrm>
      </p:grpSpPr>
      <p:grpSp>
        <p:nvGrpSpPr>
          <p:cNvPr id="2" name="Group 2"/>
          <p:cNvGrpSpPr/>
          <p:nvPr/>
        </p:nvGrpSpPr>
        <p:grpSpPr>
          <a:xfrm>
            <a:off x="1781966" y="0"/>
            <a:ext cx="16801830" cy="10287000"/>
            <a:chOff x="0" y="0"/>
            <a:chExt cx="22402441" cy="13716000"/>
          </a:xfrm>
        </p:grpSpPr>
        <p:sp>
          <p:nvSpPr>
            <p:cNvPr id="3" name="AutoShape 3"/>
            <p:cNvSpPr/>
            <p:nvPr/>
          </p:nvSpPr>
          <p:spPr>
            <a:xfrm>
              <a:off x="0" y="0"/>
              <a:ext cx="22402441" cy="13716000"/>
            </a:xfrm>
            <a:prstGeom prst="rect">
              <a:avLst/>
            </a:prstGeom>
            <a:solidFill>
              <a:srgbClr val="FDFDFD"/>
            </a:solidFill>
          </p:spPr>
        </p:sp>
      </p:grpSp>
      <p:sp>
        <p:nvSpPr>
          <p:cNvPr id="4" name="Freeform 4"/>
          <p:cNvSpPr/>
          <p:nvPr/>
        </p:nvSpPr>
        <p:spPr>
          <a:xfrm>
            <a:off x="2584599" y="592420"/>
            <a:ext cx="14007140" cy="8945625"/>
          </a:xfrm>
          <a:custGeom>
            <a:avLst/>
            <a:gdLst/>
            <a:ahLst/>
            <a:cxnLst/>
            <a:rect l="l" t="t" r="r" b="b"/>
            <a:pathLst>
              <a:path w="14007140" h="8945625">
                <a:moveTo>
                  <a:pt x="0" y="0"/>
                </a:moveTo>
                <a:lnTo>
                  <a:pt x="14007140" y="0"/>
                </a:lnTo>
                <a:lnTo>
                  <a:pt x="14007140" y="8945625"/>
                </a:lnTo>
                <a:lnTo>
                  <a:pt x="0" y="8945625"/>
                </a:lnTo>
                <a:lnTo>
                  <a:pt x="0" y="0"/>
                </a:lnTo>
                <a:close/>
              </a:path>
            </a:pathLst>
          </a:custGeom>
          <a:blipFill>
            <a:blip r:embed="rId1"/>
            <a:stretch>
              <a:fillRect t="-1965" b="-1965"/>
            </a:stretch>
          </a:blipFill>
        </p:spPr>
      </p:sp>
      <p:sp>
        <p:nvSpPr>
          <p:cNvPr id="5" name="TextBox 5"/>
          <p:cNvSpPr txBox="1"/>
          <p:nvPr/>
        </p:nvSpPr>
        <p:spPr>
          <a:xfrm>
            <a:off x="422000" y="47625"/>
            <a:ext cx="1064169" cy="10082841"/>
          </a:xfrm>
          <a:prstGeom prst="rect">
            <a:avLst/>
          </a:prstGeom>
        </p:spPr>
        <p:txBody>
          <a:bodyPr lIns="0" tIns="0" rIns="0" bIns="0" rtlCol="0" anchor="t">
            <a:spAutoFit/>
          </a:bodyPr>
          <a:lstStyle/>
          <a:p>
            <a:pPr marL="0" lvl="0" indent="0" algn="ctr">
              <a:lnSpc>
                <a:spcPts val="11325"/>
              </a:lnSpc>
              <a:spcBef>
                <a:spcPct val="0"/>
              </a:spcBef>
            </a:pPr>
            <a:r>
              <a:rPr lang="en-US" sz="9850">
                <a:solidFill>
                  <a:srgbClr val="000000"/>
                </a:solidFill>
                <a:latin typeface="Cabin" panose="00000500000000000000"/>
                <a:ea typeface="Cabin" panose="00000500000000000000"/>
                <a:cs typeface="Cabin" panose="00000500000000000000"/>
                <a:sym typeface="Cabin" panose="00000500000000000000"/>
              </a:rPr>
              <a:t>USE CASE</a:t>
            </a:r>
            <a:endParaRPr lang="en-US" sz="9850">
              <a:solidFill>
                <a:srgbClr val="000000"/>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8240435">
            <a:off x="7901825" y="2769008"/>
            <a:ext cx="4049653" cy="4039529"/>
          </a:xfrm>
          <a:custGeom>
            <a:avLst/>
            <a:gdLst/>
            <a:ahLst/>
            <a:cxnLst/>
            <a:rect l="l" t="t" r="r" b="b"/>
            <a:pathLst>
              <a:path w="4049653" h="4039529">
                <a:moveTo>
                  <a:pt x="0" y="0"/>
                </a:moveTo>
                <a:lnTo>
                  <a:pt x="4049654" y="0"/>
                </a:lnTo>
                <a:lnTo>
                  <a:pt x="4049654" y="4039530"/>
                </a:lnTo>
                <a:lnTo>
                  <a:pt x="0" y="4039530"/>
                </a:lnTo>
                <a:lnTo>
                  <a:pt x="0" y="0"/>
                </a:lnTo>
                <a:close/>
              </a:path>
            </a:pathLst>
          </a:custGeom>
          <a:blipFill>
            <a:blip r:embed="rId1"/>
            <a:stretch>
              <a:fillRect/>
            </a:stretch>
          </a:blipFill>
        </p:spPr>
      </p:sp>
      <p:grpSp>
        <p:nvGrpSpPr>
          <p:cNvPr id="3" name="Group 3"/>
          <p:cNvGrpSpPr/>
          <p:nvPr/>
        </p:nvGrpSpPr>
        <p:grpSpPr>
          <a:xfrm>
            <a:off x="10336006" y="0"/>
            <a:ext cx="8391970" cy="10287000"/>
            <a:chOff x="0" y="0"/>
            <a:chExt cx="2210231" cy="2709333"/>
          </a:xfrm>
        </p:grpSpPr>
        <p:sp>
          <p:nvSpPr>
            <p:cNvPr id="4" name="Freeform 4"/>
            <p:cNvSpPr/>
            <p:nvPr/>
          </p:nvSpPr>
          <p:spPr>
            <a:xfrm>
              <a:off x="0" y="0"/>
              <a:ext cx="2210231" cy="2709333"/>
            </a:xfrm>
            <a:custGeom>
              <a:avLst/>
              <a:gdLst/>
              <a:ahLst/>
              <a:cxnLst/>
              <a:rect l="l" t="t" r="r" b="b"/>
              <a:pathLst>
                <a:path w="2210231" h="2709333">
                  <a:moveTo>
                    <a:pt x="0" y="0"/>
                  </a:moveTo>
                  <a:lnTo>
                    <a:pt x="2210231" y="0"/>
                  </a:lnTo>
                  <a:lnTo>
                    <a:pt x="2210231" y="2709333"/>
                  </a:lnTo>
                  <a:lnTo>
                    <a:pt x="0" y="2709333"/>
                  </a:lnTo>
                  <a:close/>
                </a:path>
              </a:pathLst>
            </a:custGeom>
            <a:solidFill>
              <a:srgbClr val="FFD8EE"/>
            </a:solidFill>
          </p:spPr>
        </p:sp>
        <p:sp>
          <p:nvSpPr>
            <p:cNvPr id="5" name="TextBox 5"/>
            <p:cNvSpPr txBox="1"/>
            <p:nvPr/>
          </p:nvSpPr>
          <p:spPr>
            <a:xfrm>
              <a:off x="0" y="-38100"/>
              <a:ext cx="2210231" cy="2747433"/>
            </a:xfrm>
            <a:prstGeom prst="rect">
              <a:avLst/>
            </a:prstGeom>
          </p:spPr>
          <p:txBody>
            <a:bodyPr lIns="50800" tIns="50800" rIns="50800" bIns="50800" rtlCol="0" anchor="ctr"/>
            <a:lstStyle/>
            <a:p>
              <a:pPr algn="ctr">
                <a:lnSpc>
                  <a:spcPts val="3500"/>
                </a:lnSpc>
              </a:pPr>
            </a:p>
          </p:txBody>
        </p:sp>
      </p:grpSp>
      <p:sp>
        <p:nvSpPr>
          <p:cNvPr id="6" name="TextBox 6"/>
          <p:cNvSpPr txBox="1"/>
          <p:nvPr/>
        </p:nvSpPr>
        <p:spPr>
          <a:xfrm>
            <a:off x="1426774" y="1236022"/>
            <a:ext cx="7543444" cy="1381100"/>
          </a:xfrm>
          <a:prstGeom prst="rect">
            <a:avLst/>
          </a:prstGeom>
        </p:spPr>
        <p:txBody>
          <a:bodyPr lIns="0" tIns="0" rIns="0" bIns="0" rtlCol="0" anchor="t">
            <a:spAutoFit/>
          </a:bodyPr>
          <a:lstStyle/>
          <a:p>
            <a:pPr marL="0" lvl="0" indent="0" algn="ctr">
              <a:lnSpc>
                <a:spcPts val="10800"/>
              </a:lnSpc>
              <a:spcBef>
                <a:spcPct val="0"/>
              </a:spcBef>
            </a:pPr>
            <a:r>
              <a:rPr lang="en-US" sz="9000" b="1" spc="-179">
                <a:solidFill>
                  <a:srgbClr val="3C3C3D"/>
                </a:solidFill>
                <a:latin typeface="Cabin Bold" panose="00000800000000000000"/>
                <a:ea typeface="Cabin Bold" panose="00000800000000000000"/>
                <a:cs typeface="Cabin Bold" panose="00000800000000000000"/>
                <a:sym typeface="Cabin Bold" panose="00000800000000000000"/>
              </a:rPr>
              <a:t>Danh mục</a:t>
            </a:r>
            <a:endParaRPr lang="en-US" sz="9000" b="1" spc="-179">
              <a:solidFill>
                <a:srgbClr val="3C3C3D"/>
              </a:solidFill>
              <a:latin typeface="Cabin Bold" panose="00000800000000000000"/>
              <a:ea typeface="Cabin Bold" panose="00000800000000000000"/>
              <a:cs typeface="Cabin Bold" panose="00000800000000000000"/>
              <a:sym typeface="Cabin Bold" panose="00000800000000000000"/>
            </a:endParaRPr>
          </a:p>
        </p:txBody>
      </p:sp>
      <p:sp>
        <p:nvSpPr>
          <p:cNvPr id="7" name="TextBox 7"/>
          <p:cNvSpPr txBox="1"/>
          <p:nvPr/>
        </p:nvSpPr>
        <p:spPr>
          <a:xfrm>
            <a:off x="10660997" y="872586"/>
            <a:ext cx="6598303" cy="8446578"/>
          </a:xfrm>
          <a:prstGeom prst="rect">
            <a:avLst/>
          </a:prstGeom>
        </p:spPr>
        <p:txBody>
          <a:bodyPr lIns="0" tIns="0" rIns="0" bIns="0" rtlCol="0" anchor="t">
            <a:spAutoFit/>
          </a:bodyPr>
          <a:lstStyle/>
          <a:p>
            <a:pPr algn="l">
              <a:lnSpc>
                <a:spcPts val="7455"/>
              </a:lnSpc>
            </a:pPr>
            <a:r>
              <a:rPr lang="en-US" sz="5325">
                <a:solidFill>
                  <a:srgbClr val="3C3C3D"/>
                </a:solidFill>
                <a:latin typeface="Cabin" panose="00000500000000000000"/>
                <a:ea typeface="Cabin" panose="00000500000000000000"/>
                <a:cs typeface="Cabin" panose="00000500000000000000"/>
                <a:sym typeface="Cabin" panose="00000500000000000000"/>
              </a:rPr>
              <a:t>1) Giới thiệu</a:t>
            </a:r>
            <a:endParaRPr lang="en-US" sz="5325">
              <a:solidFill>
                <a:srgbClr val="3C3C3D"/>
              </a:solidFill>
              <a:latin typeface="Cabin" panose="00000500000000000000"/>
              <a:ea typeface="Cabin" panose="00000500000000000000"/>
              <a:cs typeface="Cabin" panose="00000500000000000000"/>
              <a:sym typeface="Cabin" panose="00000500000000000000"/>
            </a:endParaRPr>
          </a:p>
          <a:p>
            <a:pPr algn="l">
              <a:lnSpc>
                <a:spcPts val="7455"/>
              </a:lnSpc>
            </a:pPr>
            <a:endParaRPr lang="en-US" sz="5325">
              <a:solidFill>
                <a:srgbClr val="3C3C3D"/>
              </a:solidFill>
              <a:latin typeface="Cabin" panose="00000500000000000000"/>
              <a:ea typeface="Cabin" panose="00000500000000000000"/>
              <a:cs typeface="Cabin" panose="00000500000000000000"/>
              <a:sym typeface="Cabin" panose="00000500000000000000"/>
            </a:endParaRPr>
          </a:p>
          <a:p>
            <a:pPr algn="l">
              <a:lnSpc>
                <a:spcPts val="7455"/>
              </a:lnSpc>
            </a:pPr>
            <a:r>
              <a:rPr lang="en-US" sz="5325">
                <a:solidFill>
                  <a:srgbClr val="3C3C3D"/>
                </a:solidFill>
                <a:latin typeface="Cabin" panose="00000500000000000000"/>
                <a:ea typeface="Cabin" panose="00000500000000000000"/>
                <a:cs typeface="Cabin" panose="00000500000000000000"/>
                <a:sym typeface="Cabin" panose="00000500000000000000"/>
              </a:rPr>
              <a:t>2) Quản lý dự án</a:t>
            </a:r>
            <a:endParaRPr lang="en-US" sz="5325">
              <a:solidFill>
                <a:srgbClr val="3C3C3D"/>
              </a:solidFill>
              <a:latin typeface="Cabin" panose="00000500000000000000"/>
              <a:ea typeface="Cabin" panose="00000500000000000000"/>
              <a:cs typeface="Cabin" panose="00000500000000000000"/>
              <a:sym typeface="Cabin" panose="00000500000000000000"/>
            </a:endParaRPr>
          </a:p>
          <a:p>
            <a:pPr algn="l">
              <a:lnSpc>
                <a:spcPts val="7455"/>
              </a:lnSpc>
            </a:pPr>
            <a:endParaRPr lang="en-US" sz="5325">
              <a:solidFill>
                <a:srgbClr val="3C3C3D"/>
              </a:solidFill>
              <a:latin typeface="Cabin" panose="00000500000000000000"/>
              <a:ea typeface="Cabin" panose="00000500000000000000"/>
              <a:cs typeface="Cabin" panose="00000500000000000000"/>
              <a:sym typeface="Cabin" panose="00000500000000000000"/>
            </a:endParaRPr>
          </a:p>
          <a:p>
            <a:pPr algn="l">
              <a:lnSpc>
                <a:spcPts val="7455"/>
              </a:lnSpc>
            </a:pPr>
            <a:r>
              <a:rPr lang="en-US" sz="5325">
                <a:solidFill>
                  <a:srgbClr val="3C3C3D"/>
                </a:solidFill>
                <a:latin typeface="Cabin" panose="00000500000000000000"/>
                <a:ea typeface="Cabin" panose="00000500000000000000"/>
                <a:cs typeface="Cabin" panose="00000500000000000000"/>
                <a:sym typeface="Cabin" panose="00000500000000000000"/>
              </a:rPr>
              <a:t>3) Tính năng</a:t>
            </a:r>
            <a:endParaRPr lang="en-US" sz="5325">
              <a:solidFill>
                <a:srgbClr val="3C3C3D"/>
              </a:solidFill>
              <a:latin typeface="Cabin" panose="00000500000000000000"/>
              <a:ea typeface="Cabin" panose="00000500000000000000"/>
              <a:cs typeface="Cabin" panose="00000500000000000000"/>
              <a:sym typeface="Cabin" panose="00000500000000000000"/>
            </a:endParaRPr>
          </a:p>
          <a:p>
            <a:pPr algn="l">
              <a:lnSpc>
                <a:spcPts val="7455"/>
              </a:lnSpc>
            </a:pPr>
            <a:endParaRPr lang="en-US" sz="5325">
              <a:solidFill>
                <a:srgbClr val="3C3C3D"/>
              </a:solidFill>
              <a:latin typeface="Cabin" panose="00000500000000000000"/>
              <a:ea typeface="Cabin" panose="00000500000000000000"/>
              <a:cs typeface="Cabin" panose="00000500000000000000"/>
              <a:sym typeface="Cabin" panose="00000500000000000000"/>
            </a:endParaRPr>
          </a:p>
          <a:p>
            <a:pPr algn="l">
              <a:lnSpc>
                <a:spcPts val="7455"/>
              </a:lnSpc>
            </a:pPr>
            <a:r>
              <a:rPr lang="en-US" sz="5325">
                <a:solidFill>
                  <a:srgbClr val="3C3C3D"/>
                </a:solidFill>
                <a:latin typeface="Cabin" panose="00000500000000000000"/>
                <a:ea typeface="Cabin" panose="00000500000000000000"/>
                <a:cs typeface="Cabin" panose="00000500000000000000"/>
                <a:sym typeface="Cabin" panose="00000500000000000000"/>
              </a:rPr>
              <a:t>4) Demo </a:t>
            </a:r>
            <a:endParaRPr lang="en-US" sz="5325">
              <a:solidFill>
                <a:srgbClr val="3C3C3D"/>
              </a:solidFill>
              <a:latin typeface="Cabin" panose="00000500000000000000"/>
              <a:ea typeface="Cabin" panose="00000500000000000000"/>
              <a:cs typeface="Cabin" panose="00000500000000000000"/>
              <a:sym typeface="Cabin" panose="00000500000000000000"/>
            </a:endParaRPr>
          </a:p>
          <a:p>
            <a:pPr algn="l">
              <a:lnSpc>
                <a:spcPts val="7455"/>
              </a:lnSpc>
            </a:pPr>
            <a:endParaRPr lang="en-US" sz="5325">
              <a:solidFill>
                <a:srgbClr val="3C3C3D"/>
              </a:solidFill>
              <a:latin typeface="Cabin" panose="00000500000000000000"/>
              <a:ea typeface="Cabin" panose="00000500000000000000"/>
              <a:cs typeface="Cabin" panose="00000500000000000000"/>
              <a:sym typeface="Cabin" panose="00000500000000000000"/>
            </a:endParaRPr>
          </a:p>
          <a:p>
            <a:pPr algn="l">
              <a:lnSpc>
                <a:spcPts val="7455"/>
              </a:lnSpc>
            </a:pPr>
            <a:r>
              <a:rPr lang="en-US" sz="5325">
                <a:solidFill>
                  <a:srgbClr val="3C3C3D"/>
                </a:solidFill>
                <a:latin typeface="Cabin" panose="00000500000000000000"/>
                <a:ea typeface="Cabin" panose="00000500000000000000"/>
                <a:cs typeface="Cabin" panose="00000500000000000000"/>
                <a:sym typeface="Cabin" panose="00000500000000000000"/>
              </a:rPr>
              <a:t>5) Kết luận</a:t>
            </a:r>
            <a:endParaRPr lang="en-US" sz="5325">
              <a:solidFill>
                <a:srgbClr val="3C3C3D"/>
              </a:solidFill>
              <a:latin typeface="Cabin" panose="00000500000000000000"/>
              <a:ea typeface="Cabin" panose="00000500000000000000"/>
              <a:cs typeface="Cabin" panose="00000500000000000000"/>
              <a:sym typeface="Cabin" panose="00000500000000000000"/>
            </a:endParaRPr>
          </a:p>
        </p:txBody>
      </p:sp>
      <p:sp>
        <p:nvSpPr>
          <p:cNvPr id="8" name="Freeform 8"/>
          <p:cNvSpPr/>
          <p:nvPr/>
        </p:nvSpPr>
        <p:spPr>
          <a:xfrm rot="-5920162">
            <a:off x="2348784" y="4266731"/>
            <a:ext cx="4672813" cy="4661131"/>
          </a:xfrm>
          <a:custGeom>
            <a:avLst/>
            <a:gdLst/>
            <a:ahLst/>
            <a:cxnLst/>
            <a:rect l="l" t="t" r="r" b="b"/>
            <a:pathLst>
              <a:path w="4672813" h="4661131">
                <a:moveTo>
                  <a:pt x="0" y="0"/>
                </a:moveTo>
                <a:lnTo>
                  <a:pt x="4672812" y="0"/>
                </a:lnTo>
                <a:lnTo>
                  <a:pt x="4672812" y="4661130"/>
                </a:lnTo>
                <a:lnTo>
                  <a:pt x="0" y="4661130"/>
                </a:lnTo>
                <a:lnTo>
                  <a:pt x="0" y="0"/>
                </a:lnTo>
                <a:close/>
              </a:path>
            </a:pathLst>
          </a:custGeom>
          <a:blipFill>
            <a:blip r:embed="rId1">
              <a:alphaModFix amt="90000"/>
            </a:blip>
            <a:stretch>
              <a:fillRect/>
            </a:stretch>
          </a:blipFill>
        </p:spPr>
      </p:sp>
      <p:sp>
        <p:nvSpPr>
          <p:cNvPr id="9" name="Freeform 9"/>
          <p:cNvSpPr/>
          <p:nvPr/>
        </p:nvSpPr>
        <p:spPr>
          <a:xfrm rot="-8956620">
            <a:off x="-1881434" y="7956435"/>
            <a:ext cx="4672813" cy="4661131"/>
          </a:xfrm>
          <a:custGeom>
            <a:avLst/>
            <a:gdLst/>
            <a:ahLst/>
            <a:cxnLst/>
            <a:rect l="l" t="t" r="r" b="b"/>
            <a:pathLst>
              <a:path w="4672813" h="4661131">
                <a:moveTo>
                  <a:pt x="0" y="0"/>
                </a:moveTo>
                <a:lnTo>
                  <a:pt x="4672813" y="0"/>
                </a:lnTo>
                <a:lnTo>
                  <a:pt x="4672813" y="4661130"/>
                </a:lnTo>
                <a:lnTo>
                  <a:pt x="0" y="4661130"/>
                </a:lnTo>
                <a:lnTo>
                  <a:pt x="0" y="0"/>
                </a:lnTo>
                <a:close/>
              </a:path>
            </a:pathLst>
          </a:custGeom>
          <a:blipFill>
            <a:blip r:embed="rId1"/>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3"/>
            <a:stretch>
              <a:fillRect/>
            </a:stretch>
          </a:blipFill>
        </p:spPr>
      </p:sp>
      <p:grpSp>
        <p:nvGrpSpPr>
          <p:cNvPr id="4" name="Group 4"/>
          <p:cNvGrpSpPr/>
          <p:nvPr/>
        </p:nvGrpSpPr>
        <p:grpSpPr>
          <a:xfrm>
            <a:off x="493574" y="364305"/>
            <a:ext cx="17061592" cy="9508162"/>
            <a:chOff x="0" y="0"/>
            <a:chExt cx="4493588" cy="2504207"/>
          </a:xfrm>
        </p:grpSpPr>
        <p:sp>
          <p:nvSpPr>
            <p:cNvPr id="5" name="Freeform 5"/>
            <p:cNvSpPr/>
            <p:nvPr/>
          </p:nvSpPr>
          <p:spPr>
            <a:xfrm>
              <a:off x="0" y="0"/>
              <a:ext cx="4493588" cy="2504207"/>
            </a:xfrm>
            <a:custGeom>
              <a:avLst/>
              <a:gdLst/>
              <a:ahLst/>
              <a:cxnLst/>
              <a:rect l="l" t="t" r="r" b="b"/>
              <a:pathLst>
                <a:path w="4493588" h="2504207">
                  <a:moveTo>
                    <a:pt x="14067" y="0"/>
                  </a:moveTo>
                  <a:lnTo>
                    <a:pt x="4479521" y="0"/>
                  </a:lnTo>
                  <a:cubicBezTo>
                    <a:pt x="4487290" y="0"/>
                    <a:pt x="4493588" y="6298"/>
                    <a:pt x="4493588" y="14067"/>
                  </a:cubicBezTo>
                  <a:lnTo>
                    <a:pt x="4493588" y="2490141"/>
                  </a:lnTo>
                  <a:cubicBezTo>
                    <a:pt x="4493588" y="2493871"/>
                    <a:pt x="4492106" y="2497449"/>
                    <a:pt x="4489468" y="2500087"/>
                  </a:cubicBezTo>
                  <a:cubicBezTo>
                    <a:pt x="4486830" y="2502725"/>
                    <a:pt x="4483252" y="2504207"/>
                    <a:pt x="4479521" y="2504207"/>
                  </a:cubicBezTo>
                  <a:lnTo>
                    <a:pt x="14067" y="2504207"/>
                  </a:lnTo>
                  <a:cubicBezTo>
                    <a:pt x="10336" y="2504207"/>
                    <a:pt x="6758" y="2502725"/>
                    <a:pt x="4120" y="2500087"/>
                  </a:cubicBezTo>
                  <a:cubicBezTo>
                    <a:pt x="1482" y="2497449"/>
                    <a:pt x="0" y="2493871"/>
                    <a:pt x="0" y="2490141"/>
                  </a:cubicBezTo>
                  <a:lnTo>
                    <a:pt x="0" y="14067"/>
                  </a:lnTo>
                  <a:cubicBezTo>
                    <a:pt x="0" y="10336"/>
                    <a:pt x="1482" y="6758"/>
                    <a:pt x="4120" y="4120"/>
                  </a:cubicBezTo>
                  <a:cubicBezTo>
                    <a:pt x="6758" y="1482"/>
                    <a:pt x="10336" y="0"/>
                    <a:pt x="14067" y="0"/>
                  </a:cubicBezTo>
                  <a:close/>
                </a:path>
              </a:pathLst>
            </a:custGeom>
            <a:solidFill>
              <a:srgbClr val="F8F8F8">
                <a:alpha val="51765"/>
              </a:srgbClr>
            </a:solidFill>
          </p:spPr>
        </p:sp>
        <p:sp>
          <p:nvSpPr>
            <p:cNvPr id="6" name="TextBox 6"/>
            <p:cNvSpPr txBox="1"/>
            <p:nvPr/>
          </p:nvSpPr>
          <p:spPr>
            <a:xfrm>
              <a:off x="0" y="-38100"/>
              <a:ext cx="4493588" cy="2542307"/>
            </a:xfrm>
            <a:prstGeom prst="rect">
              <a:avLst/>
            </a:prstGeom>
          </p:spPr>
          <p:txBody>
            <a:bodyPr lIns="50800" tIns="50800" rIns="50800" bIns="50800" rtlCol="0" anchor="ctr"/>
            <a:lstStyle/>
            <a:p>
              <a:pPr algn="ctr">
                <a:lnSpc>
                  <a:spcPts val="3500"/>
                </a:lnSpc>
              </a:pPr>
            </a:p>
          </p:txBody>
        </p:sp>
      </p:grpSp>
      <p:sp>
        <p:nvSpPr>
          <p:cNvPr id="7" name="Freeform 7"/>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4">
              <a:alphaModFix amt="67000"/>
            </a:blip>
            <a:stretch>
              <a:fillRect/>
            </a:stretch>
          </a:blipFill>
        </p:spPr>
      </p:sp>
      <p:sp>
        <p:nvSpPr>
          <p:cNvPr id="8" name="Freeform 8"/>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5"/>
            <a:stretch>
              <a:fillRect/>
            </a:stretch>
          </a:blipFill>
        </p:spPr>
      </p:sp>
      <p:sp>
        <p:nvSpPr>
          <p:cNvPr id="9" name="Freeform 9"/>
          <p:cNvSpPr/>
          <p:nvPr/>
        </p:nvSpPr>
        <p:spPr>
          <a:xfrm>
            <a:off x="4619188" y="1710464"/>
            <a:ext cx="9682152" cy="7785412"/>
          </a:xfrm>
          <a:custGeom>
            <a:avLst/>
            <a:gdLst/>
            <a:ahLst/>
            <a:cxnLst/>
            <a:rect l="l" t="t" r="r" b="b"/>
            <a:pathLst>
              <a:path w="9682152" h="7785412">
                <a:moveTo>
                  <a:pt x="0" y="0"/>
                </a:moveTo>
                <a:lnTo>
                  <a:pt x="9682152" y="0"/>
                </a:lnTo>
                <a:lnTo>
                  <a:pt x="9682152" y="7785412"/>
                </a:lnTo>
                <a:lnTo>
                  <a:pt x="0" y="7785412"/>
                </a:lnTo>
                <a:lnTo>
                  <a:pt x="0" y="0"/>
                </a:lnTo>
                <a:close/>
              </a:path>
            </a:pathLst>
          </a:custGeom>
          <a:blipFill>
            <a:blip r:embed="rId6"/>
            <a:stretch>
              <a:fillRect l="-444" t="-122" b="-122"/>
            </a:stretch>
          </a:blipFill>
        </p:spPr>
      </p:sp>
      <p:sp>
        <p:nvSpPr>
          <p:cNvPr id="10" name="TextBox 10"/>
          <p:cNvSpPr txBox="1"/>
          <p:nvPr/>
        </p:nvSpPr>
        <p:spPr>
          <a:xfrm>
            <a:off x="1774074" y="584641"/>
            <a:ext cx="14739852" cy="895325"/>
          </a:xfrm>
          <a:prstGeom prst="rect">
            <a:avLst/>
          </a:prstGeom>
        </p:spPr>
        <p:txBody>
          <a:bodyPr lIns="0" tIns="0" rIns="0" bIns="0" rtlCol="0" anchor="t">
            <a:spAutoFit/>
          </a:bodyPr>
          <a:lstStyle/>
          <a:p>
            <a:pPr marL="0" lvl="0" indent="0" algn="ctr">
              <a:lnSpc>
                <a:spcPts val="7080"/>
              </a:lnSpc>
              <a:spcBef>
                <a:spcPct val="0"/>
              </a:spcBef>
            </a:pPr>
            <a:r>
              <a:rPr lang="en-US" sz="5900" spc="-118">
                <a:solidFill>
                  <a:srgbClr val="3C3C3D"/>
                </a:solidFill>
                <a:latin typeface="Cabin" panose="00000500000000000000"/>
                <a:ea typeface="Cabin" panose="00000500000000000000"/>
                <a:cs typeface="Cabin" panose="00000500000000000000"/>
                <a:sym typeface="Cabin" panose="00000500000000000000"/>
              </a:rPr>
              <a:t>Trang chủ</a:t>
            </a:r>
            <a:endParaRPr lang="en-US" sz="5900" spc="-118">
              <a:solidFill>
                <a:srgbClr val="3C3C3D"/>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3"/>
            <a:stretch>
              <a:fillRect/>
            </a:stretch>
          </a:blipFill>
        </p:spPr>
      </p:sp>
      <p:grpSp>
        <p:nvGrpSpPr>
          <p:cNvPr id="4" name="Group 4"/>
          <p:cNvGrpSpPr/>
          <p:nvPr/>
        </p:nvGrpSpPr>
        <p:grpSpPr>
          <a:xfrm>
            <a:off x="493574" y="573523"/>
            <a:ext cx="17061592" cy="9298945"/>
            <a:chOff x="0" y="0"/>
            <a:chExt cx="4493588" cy="2449105"/>
          </a:xfrm>
        </p:grpSpPr>
        <p:sp>
          <p:nvSpPr>
            <p:cNvPr id="5" name="Freeform 5"/>
            <p:cNvSpPr/>
            <p:nvPr/>
          </p:nvSpPr>
          <p:spPr>
            <a:xfrm>
              <a:off x="0" y="0"/>
              <a:ext cx="4493588" cy="2449105"/>
            </a:xfrm>
            <a:custGeom>
              <a:avLst/>
              <a:gdLst/>
              <a:ahLst/>
              <a:cxnLst/>
              <a:rect l="l" t="t" r="r" b="b"/>
              <a:pathLst>
                <a:path w="4493588" h="2449105">
                  <a:moveTo>
                    <a:pt x="14067" y="0"/>
                  </a:moveTo>
                  <a:lnTo>
                    <a:pt x="4479521" y="0"/>
                  </a:lnTo>
                  <a:cubicBezTo>
                    <a:pt x="4487290" y="0"/>
                    <a:pt x="4493588" y="6298"/>
                    <a:pt x="4493588" y="14067"/>
                  </a:cubicBezTo>
                  <a:lnTo>
                    <a:pt x="4493588" y="2435038"/>
                  </a:lnTo>
                  <a:cubicBezTo>
                    <a:pt x="4493588" y="2438769"/>
                    <a:pt x="4492106" y="2442347"/>
                    <a:pt x="4489468" y="2444985"/>
                  </a:cubicBezTo>
                  <a:cubicBezTo>
                    <a:pt x="4486830" y="2447623"/>
                    <a:pt x="4483252" y="2449105"/>
                    <a:pt x="4479521" y="2449105"/>
                  </a:cubicBezTo>
                  <a:lnTo>
                    <a:pt x="14067" y="2449105"/>
                  </a:lnTo>
                  <a:cubicBezTo>
                    <a:pt x="6298" y="2449105"/>
                    <a:pt x="0" y="2442807"/>
                    <a:pt x="0" y="2435038"/>
                  </a:cubicBezTo>
                  <a:lnTo>
                    <a:pt x="0" y="14067"/>
                  </a:lnTo>
                  <a:cubicBezTo>
                    <a:pt x="0" y="10336"/>
                    <a:pt x="1482" y="6758"/>
                    <a:pt x="4120" y="4120"/>
                  </a:cubicBezTo>
                  <a:cubicBezTo>
                    <a:pt x="6758" y="1482"/>
                    <a:pt x="10336" y="0"/>
                    <a:pt x="14067" y="0"/>
                  </a:cubicBezTo>
                  <a:close/>
                </a:path>
              </a:pathLst>
            </a:custGeom>
            <a:solidFill>
              <a:srgbClr val="F8F8F8">
                <a:alpha val="51765"/>
              </a:srgbClr>
            </a:solidFill>
          </p:spPr>
        </p:sp>
        <p:sp>
          <p:nvSpPr>
            <p:cNvPr id="6" name="TextBox 6"/>
            <p:cNvSpPr txBox="1"/>
            <p:nvPr/>
          </p:nvSpPr>
          <p:spPr>
            <a:xfrm>
              <a:off x="0" y="-38100"/>
              <a:ext cx="4493588" cy="2487205"/>
            </a:xfrm>
            <a:prstGeom prst="rect">
              <a:avLst/>
            </a:prstGeom>
          </p:spPr>
          <p:txBody>
            <a:bodyPr lIns="50800" tIns="50800" rIns="50800" bIns="50800" rtlCol="0" anchor="ctr"/>
            <a:lstStyle/>
            <a:p>
              <a:pPr algn="ctr">
                <a:lnSpc>
                  <a:spcPts val="3500"/>
                </a:lnSpc>
              </a:pPr>
            </a:p>
          </p:txBody>
        </p:sp>
      </p:grpSp>
      <p:sp>
        <p:nvSpPr>
          <p:cNvPr id="7" name="Freeform 7"/>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4">
              <a:alphaModFix amt="67000"/>
            </a:blip>
            <a:stretch>
              <a:fillRect/>
            </a:stretch>
          </a:blipFill>
        </p:spPr>
      </p:sp>
      <p:sp>
        <p:nvSpPr>
          <p:cNvPr id="8" name="Freeform 8"/>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5"/>
            <a:stretch>
              <a:fillRect/>
            </a:stretch>
          </a:blipFill>
        </p:spPr>
      </p:sp>
      <p:sp>
        <p:nvSpPr>
          <p:cNvPr id="9" name="Freeform 9"/>
          <p:cNvSpPr/>
          <p:nvPr/>
        </p:nvSpPr>
        <p:spPr>
          <a:xfrm>
            <a:off x="3615301" y="2033217"/>
            <a:ext cx="11970412" cy="7481508"/>
          </a:xfrm>
          <a:custGeom>
            <a:avLst/>
            <a:gdLst/>
            <a:ahLst/>
            <a:cxnLst/>
            <a:rect l="l" t="t" r="r" b="b"/>
            <a:pathLst>
              <a:path w="11970412" h="7481508">
                <a:moveTo>
                  <a:pt x="0" y="0"/>
                </a:moveTo>
                <a:lnTo>
                  <a:pt x="11970412" y="0"/>
                </a:lnTo>
                <a:lnTo>
                  <a:pt x="11970412" y="7481507"/>
                </a:lnTo>
                <a:lnTo>
                  <a:pt x="0" y="7481507"/>
                </a:lnTo>
                <a:lnTo>
                  <a:pt x="0" y="0"/>
                </a:lnTo>
                <a:close/>
              </a:path>
            </a:pathLst>
          </a:custGeom>
          <a:blipFill>
            <a:blip r:embed="rId6"/>
            <a:stretch>
              <a:fillRect/>
            </a:stretch>
          </a:blipFill>
        </p:spPr>
      </p:sp>
      <p:sp>
        <p:nvSpPr>
          <p:cNvPr id="10" name="TextBox 10"/>
          <p:cNvSpPr txBox="1"/>
          <p:nvPr/>
        </p:nvSpPr>
        <p:spPr>
          <a:xfrm>
            <a:off x="1774074" y="1028700"/>
            <a:ext cx="14739852" cy="895325"/>
          </a:xfrm>
          <a:prstGeom prst="rect">
            <a:avLst/>
          </a:prstGeom>
        </p:spPr>
        <p:txBody>
          <a:bodyPr lIns="0" tIns="0" rIns="0" bIns="0" rtlCol="0" anchor="t">
            <a:spAutoFit/>
          </a:bodyPr>
          <a:lstStyle/>
          <a:p>
            <a:pPr marL="0" lvl="0" indent="0" algn="ctr">
              <a:lnSpc>
                <a:spcPts val="7080"/>
              </a:lnSpc>
              <a:spcBef>
                <a:spcPct val="0"/>
              </a:spcBef>
            </a:pPr>
            <a:r>
              <a:rPr lang="en-US" sz="5900" spc="-118">
                <a:solidFill>
                  <a:srgbClr val="3C3C3D"/>
                </a:solidFill>
                <a:latin typeface="Cabin" panose="00000500000000000000"/>
                <a:ea typeface="Cabin" panose="00000500000000000000"/>
                <a:cs typeface="Cabin" panose="00000500000000000000"/>
                <a:sym typeface="Cabin" panose="00000500000000000000"/>
              </a:rPr>
              <a:t>Thông báo</a:t>
            </a:r>
            <a:endParaRPr lang="en-US" sz="5900" spc="-118">
              <a:solidFill>
                <a:srgbClr val="3C3C3D"/>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3"/>
            <a:stretch>
              <a:fillRect/>
            </a:stretch>
          </a:blipFill>
        </p:spPr>
      </p:sp>
      <p:grpSp>
        <p:nvGrpSpPr>
          <p:cNvPr id="4" name="Group 4"/>
          <p:cNvGrpSpPr/>
          <p:nvPr/>
        </p:nvGrpSpPr>
        <p:grpSpPr>
          <a:xfrm>
            <a:off x="493574" y="573523"/>
            <a:ext cx="17061592" cy="9298945"/>
            <a:chOff x="0" y="0"/>
            <a:chExt cx="4493588" cy="2449105"/>
          </a:xfrm>
        </p:grpSpPr>
        <p:sp>
          <p:nvSpPr>
            <p:cNvPr id="5" name="Freeform 5"/>
            <p:cNvSpPr/>
            <p:nvPr/>
          </p:nvSpPr>
          <p:spPr>
            <a:xfrm>
              <a:off x="0" y="0"/>
              <a:ext cx="4493588" cy="2449105"/>
            </a:xfrm>
            <a:custGeom>
              <a:avLst/>
              <a:gdLst/>
              <a:ahLst/>
              <a:cxnLst/>
              <a:rect l="l" t="t" r="r" b="b"/>
              <a:pathLst>
                <a:path w="4493588" h="2449105">
                  <a:moveTo>
                    <a:pt x="14067" y="0"/>
                  </a:moveTo>
                  <a:lnTo>
                    <a:pt x="4479521" y="0"/>
                  </a:lnTo>
                  <a:cubicBezTo>
                    <a:pt x="4487290" y="0"/>
                    <a:pt x="4493588" y="6298"/>
                    <a:pt x="4493588" y="14067"/>
                  </a:cubicBezTo>
                  <a:lnTo>
                    <a:pt x="4493588" y="2435038"/>
                  </a:lnTo>
                  <a:cubicBezTo>
                    <a:pt x="4493588" y="2438769"/>
                    <a:pt x="4492106" y="2442347"/>
                    <a:pt x="4489468" y="2444985"/>
                  </a:cubicBezTo>
                  <a:cubicBezTo>
                    <a:pt x="4486830" y="2447623"/>
                    <a:pt x="4483252" y="2449105"/>
                    <a:pt x="4479521" y="2449105"/>
                  </a:cubicBezTo>
                  <a:lnTo>
                    <a:pt x="14067" y="2449105"/>
                  </a:lnTo>
                  <a:cubicBezTo>
                    <a:pt x="6298" y="2449105"/>
                    <a:pt x="0" y="2442807"/>
                    <a:pt x="0" y="2435038"/>
                  </a:cubicBezTo>
                  <a:lnTo>
                    <a:pt x="0" y="14067"/>
                  </a:lnTo>
                  <a:cubicBezTo>
                    <a:pt x="0" y="10336"/>
                    <a:pt x="1482" y="6758"/>
                    <a:pt x="4120" y="4120"/>
                  </a:cubicBezTo>
                  <a:cubicBezTo>
                    <a:pt x="6758" y="1482"/>
                    <a:pt x="10336" y="0"/>
                    <a:pt x="14067" y="0"/>
                  </a:cubicBezTo>
                  <a:close/>
                </a:path>
              </a:pathLst>
            </a:custGeom>
            <a:solidFill>
              <a:srgbClr val="F8F8F8">
                <a:alpha val="51765"/>
              </a:srgbClr>
            </a:solidFill>
          </p:spPr>
        </p:sp>
        <p:sp>
          <p:nvSpPr>
            <p:cNvPr id="6" name="TextBox 6"/>
            <p:cNvSpPr txBox="1"/>
            <p:nvPr/>
          </p:nvSpPr>
          <p:spPr>
            <a:xfrm>
              <a:off x="0" y="-38100"/>
              <a:ext cx="4493588" cy="2487205"/>
            </a:xfrm>
            <a:prstGeom prst="rect">
              <a:avLst/>
            </a:prstGeom>
          </p:spPr>
          <p:txBody>
            <a:bodyPr lIns="50800" tIns="50800" rIns="50800" bIns="50800" rtlCol="0" anchor="ctr"/>
            <a:lstStyle/>
            <a:p>
              <a:pPr algn="ctr">
                <a:lnSpc>
                  <a:spcPts val="3500"/>
                </a:lnSpc>
              </a:pPr>
            </a:p>
          </p:txBody>
        </p:sp>
      </p:grpSp>
      <p:sp>
        <p:nvSpPr>
          <p:cNvPr id="7" name="Freeform 7"/>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4">
              <a:alphaModFix amt="67000"/>
            </a:blip>
            <a:stretch>
              <a:fillRect/>
            </a:stretch>
          </a:blipFill>
        </p:spPr>
      </p:sp>
      <p:sp>
        <p:nvSpPr>
          <p:cNvPr id="8" name="Freeform 8"/>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5"/>
            <a:stretch>
              <a:fillRect/>
            </a:stretch>
          </a:blipFill>
        </p:spPr>
      </p:sp>
      <p:sp>
        <p:nvSpPr>
          <p:cNvPr id="9" name="Freeform 9"/>
          <p:cNvSpPr/>
          <p:nvPr/>
        </p:nvSpPr>
        <p:spPr>
          <a:xfrm>
            <a:off x="1028700" y="3245321"/>
            <a:ext cx="4695975" cy="4749406"/>
          </a:xfrm>
          <a:custGeom>
            <a:avLst/>
            <a:gdLst/>
            <a:ahLst/>
            <a:cxnLst/>
            <a:rect l="l" t="t" r="r" b="b"/>
            <a:pathLst>
              <a:path w="4695975" h="4749406">
                <a:moveTo>
                  <a:pt x="0" y="0"/>
                </a:moveTo>
                <a:lnTo>
                  <a:pt x="4695975" y="0"/>
                </a:lnTo>
                <a:lnTo>
                  <a:pt x="4695975" y="4749407"/>
                </a:lnTo>
                <a:lnTo>
                  <a:pt x="0" y="4749407"/>
                </a:lnTo>
                <a:lnTo>
                  <a:pt x="0" y="0"/>
                </a:lnTo>
                <a:close/>
              </a:path>
            </a:pathLst>
          </a:custGeom>
          <a:blipFill>
            <a:blip r:embed="rId6"/>
            <a:stretch>
              <a:fillRect/>
            </a:stretch>
          </a:blipFill>
        </p:spPr>
      </p:sp>
      <p:sp>
        <p:nvSpPr>
          <p:cNvPr id="10" name="Freeform 10"/>
          <p:cNvSpPr/>
          <p:nvPr/>
        </p:nvSpPr>
        <p:spPr>
          <a:xfrm>
            <a:off x="6108588" y="4327443"/>
            <a:ext cx="11301259" cy="2585163"/>
          </a:xfrm>
          <a:custGeom>
            <a:avLst/>
            <a:gdLst/>
            <a:ahLst/>
            <a:cxnLst/>
            <a:rect l="l" t="t" r="r" b="b"/>
            <a:pathLst>
              <a:path w="11301259" h="2585163">
                <a:moveTo>
                  <a:pt x="0" y="0"/>
                </a:moveTo>
                <a:lnTo>
                  <a:pt x="11301259" y="0"/>
                </a:lnTo>
                <a:lnTo>
                  <a:pt x="11301259" y="2585163"/>
                </a:lnTo>
                <a:lnTo>
                  <a:pt x="0" y="2585163"/>
                </a:lnTo>
                <a:lnTo>
                  <a:pt x="0" y="0"/>
                </a:lnTo>
                <a:close/>
              </a:path>
            </a:pathLst>
          </a:custGeom>
          <a:blipFill>
            <a:blip r:embed="rId7"/>
            <a:stretch>
              <a:fillRect/>
            </a:stretch>
          </a:blipFill>
        </p:spPr>
      </p:sp>
      <p:sp>
        <p:nvSpPr>
          <p:cNvPr id="11" name="TextBox 11"/>
          <p:cNvSpPr txBox="1"/>
          <p:nvPr/>
        </p:nvSpPr>
        <p:spPr>
          <a:xfrm>
            <a:off x="1774074" y="1028700"/>
            <a:ext cx="14739852" cy="895325"/>
          </a:xfrm>
          <a:prstGeom prst="rect">
            <a:avLst/>
          </a:prstGeom>
        </p:spPr>
        <p:txBody>
          <a:bodyPr lIns="0" tIns="0" rIns="0" bIns="0" rtlCol="0" anchor="t">
            <a:spAutoFit/>
          </a:bodyPr>
          <a:lstStyle/>
          <a:p>
            <a:pPr marL="0" lvl="0" indent="0" algn="ctr">
              <a:lnSpc>
                <a:spcPts val="7080"/>
              </a:lnSpc>
              <a:spcBef>
                <a:spcPct val="0"/>
              </a:spcBef>
            </a:pPr>
            <a:r>
              <a:rPr lang="en-US" sz="5900" spc="-118">
                <a:solidFill>
                  <a:srgbClr val="3C3C3D"/>
                </a:solidFill>
                <a:latin typeface="Cabin" panose="00000500000000000000"/>
                <a:ea typeface="Cabin" panose="00000500000000000000"/>
                <a:cs typeface="Cabin" panose="00000500000000000000"/>
                <a:sym typeface="Cabin" panose="00000500000000000000"/>
              </a:rPr>
              <a:t>Thông báo</a:t>
            </a:r>
            <a:endParaRPr lang="en-US" sz="5900" spc="-118">
              <a:solidFill>
                <a:srgbClr val="3C3C3D"/>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3"/>
            <a:stretch>
              <a:fillRect/>
            </a:stretch>
          </a:blipFill>
        </p:spPr>
      </p:sp>
      <p:sp>
        <p:nvSpPr>
          <p:cNvPr id="4" name="Freeform 4"/>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4">
              <a:alphaModFix amt="67000"/>
            </a:blip>
            <a:stretch>
              <a:fillRect/>
            </a:stretch>
          </a:blipFill>
        </p:spPr>
      </p:sp>
      <p:sp>
        <p:nvSpPr>
          <p:cNvPr id="5" name="Freeform 5"/>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5"/>
            <a:stretch>
              <a:fillRect/>
            </a:stretch>
          </a:blipFill>
        </p:spPr>
      </p:sp>
      <p:sp>
        <p:nvSpPr>
          <p:cNvPr id="6" name="Freeform 6"/>
          <p:cNvSpPr/>
          <p:nvPr/>
        </p:nvSpPr>
        <p:spPr>
          <a:xfrm>
            <a:off x="929468" y="1795573"/>
            <a:ext cx="8530796" cy="2401591"/>
          </a:xfrm>
          <a:custGeom>
            <a:avLst/>
            <a:gdLst/>
            <a:ahLst/>
            <a:cxnLst/>
            <a:rect l="l" t="t" r="r" b="b"/>
            <a:pathLst>
              <a:path w="8530796" h="2401591">
                <a:moveTo>
                  <a:pt x="0" y="0"/>
                </a:moveTo>
                <a:lnTo>
                  <a:pt x="8530796" y="0"/>
                </a:lnTo>
                <a:lnTo>
                  <a:pt x="8530796" y="2401591"/>
                </a:lnTo>
                <a:lnTo>
                  <a:pt x="0" y="2401591"/>
                </a:lnTo>
                <a:lnTo>
                  <a:pt x="0" y="0"/>
                </a:lnTo>
                <a:close/>
              </a:path>
            </a:pathLst>
          </a:custGeom>
          <a:blipFill>
            <a:blip r:embed="rId6"/>
            <a:stretch>
              <a:fillRect b="-41641"/>
            </a:stretch>
          </a:blipFill>
        </p:spPr>
      </p:sp>
      <p:sp>
        <p:nvSpPr>
          <p:cNvPr id="7" name="Freeform 7"/>
          <p:cNvSpPr/>
          <p:nvPr/>
        </p:nvSpPr>
        <p:spPr>
          <a:xfrm>
            <a:off x="929468" y="4816289"/>
            <a:ext cx="8530796" cy="1556870"/>
          </a:xfrm>
          <a:custGeom>
            <a:avLst/>
            <a:gdLst/>
            <a:ahLst/>
            <a:cxnLst/>
            <a:rect l="l" t="t" r="r" b="b"/>
            <a:pathLst>
              <a:path w="8530796" h="1556870">
                <a:moveTo>
                  <a:pt x="0" y="0"/>
                </a:moveTo>
                <a:lnTo>
                  <a:pt x="8530796" y="0"/>
                </a:lnTo>
                <a:lnTo>
                  <a:pt x="8530796" y="1556871"/>
                </a:lnTo>
                <a:lnTo>
                  <a:pt x="0" y="1556871"/>
                </a:lnTo>
                <a:lnTo>
                  <a:pt x="0" y="0"/>
                </a:lnTo>
                <a:close/>
              </a:path>
            </a:pathLst>
          </a:custGeom>
          <a:blipFill>
            <a:blip r:embed="rId7"/>
            <a:stretch>
              <a:fillRect/>
            </a:stretch>
          </a:blipFill>
        </p:spPr>
      </p:sp>
      <p:sp>
        <p:nvSpPr>
          <p:cNvPr id="8" name="Freeform 8"/>
          <p:cNvSpPr/>
          <p:nvPr/>
        </p:nvSpPr>
        <p:spPr>
          <a:xfrm>
            <a:off x="929468" y="6996613"/>
            <a:ext cx="8530796" cy="2559239"/>
          </a:xfrm>
          <a:custGeom>
            <a:avLst/>
            <a:gdLst/>
            <a:ahLst/>
            <a:cxnLst/>
            <a:rect l="l" t="t" r="r" b="b"/>
            <a:pathLst>
              <a:path w="8530796" h="2559239">
                <a:moveTo>
                  <a:pt x="0" y="0"/>
                </a:moveTo>
                <a:lnTo>
                  <a:pt x="8530796" y="0"/>
                </a:lnTo>
                <a:lnTo>
                  <a:pt x="8530796" y="2559238"/>
                </a:lnTo>
                <a:lnTo>
                  <a:pt x="0" y="2559238"/>
                </a:lnTo>
                <a:lnTo>
                  <a:pt x="0" y="0"/>
                </a:lnTo>
                <a:close/>
              </a:path>
            </a:pathLst>
          </a:custGeom>
          <a:blipFill>
            <a:blip r:embed="rId8"/>
            <a:stretch>
              <a:fillRect/>
            </a:stretch>
          </a:blipFill>
        </p:spPr>
      </p:sp>
      <p:sp>
        <p:nvSpPr>
          <p:cNvPr id="9" name="Freeform 9"/>
          <p:cNvSpPr/>
          <p:nvPr/>
        </p:nvSpPr>
        <p:spPr>
          <a:xfrm>
            <a:off x="10459284" y="1791245"/>
            <a:ext cx="6800016" cy="4428511"/>
          </a:xfrm>
          <a:custGeom>
            <a:avLst/>
            <a:gdLst/>
            <a:ahLst/>
            <a:cxnLst/>
            <a:rect l="l" t="t" r="r" b="b"/>
            <a:pathLst>
              <a:path w="6800016" h="4428511">
                <a:moveTo>
                  <a:pt x="0" y="0"/>
                </a:moveTo>
                <a:lnTo>
                  <a:pt x="6800016" y="0"/>
                </a:lnTo>
                <a:lnTo>
                  <a:pt x="6800016" y="4428511"/>
                </a:lnTo>
                <a:lnTo>
                  <a:pt x="0" y="4428511"/>
                </a:lnTo>
                <a:lnTo>
                  <a:pt x="0" y="0"/>
                </a:lnTo>
                <a:close/>
              </a:path>
            </a:pathLst>
          </a:custGeom>
          <a:blipFill>
            <a:blip r:embed="rId9"/>
            <a:stretch>
              <a:fillRect/>
            </a:stretch>
          </a:blipFill>
        </p:spPr>
      </p:sp>
      <p:sp>
        <p:nvSpPr>
          <p:cNvPr id="10" name="Freeform 10"/>
          <p:cNvSpPr/>
          <p:nvPr/>
        </p:nvSpPr>
        <p:spPr>
          <a:xfrm>
            <a:off x="10459284" y="6534081"/>
            <a:ext cx="6800016" cy="3051507"/>
          </a:xfrm>
          <a:custGeom>
            <a:avLst/>
            <a:gdLst/>
            <a:ahLst/>
            <a:cxnLst/>
            <a:rect l="l" t="t" r="r" b="b"/>
            <a:pathLst>
              <a:path w="6800016" h="3051507">
                <a:moveTo>
                  <a:pt x="0" y="0"/>
                </a:moveTo>
                <a:lnTo>
                  <a:pt x="6800016" y="0"/>
                </a:lnTo>
                <a:lnTo>
                  <a:pt x="6800016" y="3051507"/>
                </a:lnTo>
                <a:lnTo>
                  <a:pt x="0" y="3051507"/>
                </a:lnTo>
                <a:lnTo>
                  <a:pt x="0" y="0"/>
                </a:lnTo>
                <a:close/>
              </a:path>
            </a:pathLst>
          </a:custGeom>
          <a:blipFill>
            <a:blip r:embed="rId10"/>
            <a:stretch>
              <a:fillRect/>
            </a:stretch>
          </a:blipFill>
        </p:spPr>
      </p:sp>
      <p:sp>
        <p:nvSpPr>
          <p:cNvPr id="11" name="TextBox 11"/>
          <p:cNvSpPr txBox="1"/>
          <p:nvPr/>
        </p:nvSpPr>
        <p:spPr>
          <a:xfrm>
            <a:off x="1772254" y="584641"/>
            <a:ext cx="14739852" cy="895325"/>
          </a:xfrm>
          <a:prstGeom prst="rect">
            <a:avLst/>
          </a:prstGeom>
        </p:spPr>
        <p:txBody>
          <a:bodyPr lIns="0" tIns="0" rIns="0" bIns="0" rtlCol="0" anchor="t">
            <a:spAutoFit/>
          </a:bodyPr>
          <a:lstStyle/>
          <a:p>
            <a:pPr marL="0" lvl="0" indent="0" algn="ctr">
              <a:lnSpc>
                <a:spcPts val="7080"/>
              </a:lnSpc>
              <a:spcBef>
                <a:spcPct val="0"/>
              </a:spcBef>
            </a:pPr>
            <a:r>
              <a:rPr lang="en-US" sz="5900" spc="-118">
                <a:solidFill>
                  <a:srgbClr val="3C3C3D"/>
                </a:solidFill>
                <a:latin typeface="Cabin" panose="00000500000000000000"/>
                <a:ea typeface="Cabin" panose="00000500000000000000"/>
                <a:cs typeface="Cabin" panose="00000500000000000000"/>
                <a:sym typeface="Cabin" panose="00000500000000000000"/>
              </a:rPr>
              <a:t>Thời khóa biểu</a:t>
            </a:r>
            <a:endParaRPr lang="en-US" sz="5900" spc="-118">
              <a:solidFill>
                <a:srgbClr val="3C3C3D"/>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3"/>
            <a:stretch>
              <a:fillRect/>
            </a:stretch>
          </a:blipFill>
        </p:spPr>
      </p:sp>
      <p:sp>
        <p:nvSpPr>
          <p:cNvPr id="4" name="Freeform 4"/>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4">
              <a:alphaModFix amt="67000"/>
            </a:blip>
            <a:stretch>
              <a:fillRect/>
            </a:stretch>
          </a:blipFill>
        </p:spPr>
      </p:sp>
      <p:sp>
        <p:nvSpPr>
          <p:cNvPr id="5" name="Freeform 5"/>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5"/>
            <a:stretch>
              <a:fillRect/>
            </a:stretch>
          </a:blipFill>
        </p:spPr>
      </p:sp>
      <p:sp>
        <p:nvSpPr>
          <p:cNvPr id="6" name="Freeform 6"/>
          <p:cNvSpPr/>
          <p:nvPr/>
        </p:nvSpPr>
        <p:spPr>
          <a:xfrm>
            <a:off x="493574" y="3268949"/>
            <a:ext cx="17417415" cy="5490736"/>
          </a:xfrm>
          <a:custGeom>
            <a:avLst/>
            <a:gdLst/>
            <a:ahLst/>
            <a:cxnLst/>
            <a:rect l="l" t="t" r="r" b="b"/>
            <a:pathLst>
              <a:path w="17417415" h="5490736">
                <a:moveTo>
                  <a:pt x="0" y="0"/>
                </a:moveTo>
                <a:lnTo>
                  <a:pt x="17417415" y="0"/>
                </a:lnTo>
                <a:lnTo>
                  <a:pt x="17417415" y="5490736"/>
                </a:lnTo>
                <a:lnTo>
                  <a:pt x="0" y="5490736"/>
                </a:lnTo>
                <a:lnTo>
                  <a:pt x="0" y="0"/>
                </a:lnTo>
                <a:close/>
              </a:path>
            </a:pathLst>
          </a:custGeom>
          <a:blipFill>
            <a:blip r:embed="rId6"/>
            <a:stretch>
              <a:fillRect b="-1905"/>
            </a:stretch>
          </a:blipFill>
        </p:spPr>
      </p:sp>
      <p:sp>
        <p:nvSpPr>
          <p:cNvPr id="7" name="TextBox 7"/>
          <p:cNvSpPr txBox="1"/>
          <p:nvPr/>
        </p:nvSpPr>
        <p:spPr>
          <a:xfrm>
            <a:off x="1832355" y="1028700"/>
            <a:ext cx="14739852" cy="895325"/>
          </a:xfrm>
          <a:prstGeom prst="rect">
            <a:avLst/>
          </a:prstGeom>
        </p:spPr>
        <p:txBody>
          <a:bodyPr lIns="0" tIns="0" rIns="0" bIns="0" rtlCol="0" anchor="t">
            <a:spAutoFit/>
          </a:bodyPr>
          <a:lstStyle/>
          <a:p>
            <a:pPr marL="0" lvl="0" indent="0" algn="ctr">
              <a:lnSpc>
                <a:spcPts val="7080"/>
              </a:lnSpc>
              <a:spcBef>
                <a:spcPct val="0"/>
              </a:spcBef>
            </a:pPr>
            <a:r>
              <a:rPr lang="en-US" sz="5900" spc="-118">
                <a:solidFill>
                  <a:srgbClr val="3C3C3D"/>
                </a:solidFill>
                <a:latin typeface="Cabin" panose="00000500000000000000"/>
                <a:ea typeface="Cabin" panose="00000500000000000000"/>
                <a:cs typeface="Cabin" panose="00000500000000000000"/>
                <a:sym typeface="Cabin" panose="00000500000000000000"/>
              </a:rPr>
              <a:t>Admin quản lí</a:t>
            </a:r>
            <a:endParaRPr lang="en-US" sz="5900" spc="-118">
              <a:solidFill>
                <a:srgbClr val="3C3C3D"/>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3"/>
            <a:stretch>
              <a:fillRect/>
            </a:stretch>
          </a:blipFill>
        </p:spPr>
      </p:sp>
      <p:sp>
        <p:nvSpPr>
          <p:cNvPr id="4" name="Freeform 4"/>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4">
              <a:alphaModFix amt="67000"/>
            </a:blip>
            <a:stretch>
              <a:fillRect/>
            </a:stretch>
          </a:blipFill>
        </p:spPr>
      </p:sp>
      <p:sp>
        <p:nvSpPr>
          <p:cNvPr id="5" name="Freeform 5"/>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5"/>
            <a:stretch>
              <a:fillRect/>
            </a:stretch>
          </a:blipFill>
        </p:spPr>
      </p:sp>
      <p:sp>
        <p:nvSpPr>
          <p:cNvPr id="6" name="Freeform 6"/>
          <p:cNvSpPr/>
          <p:nvPr/>
        </p:nvSpPr>
        <p:spPr>
          <a:xfrm>
            <a:off x="433473" y="2421976"/>
            <a:ext cx="17417415" cy="7184684"/>
          </a:xfrm>
          <a:custGeom>
            <a:avLst/>
            <a:gdLst/>
            <a:ahLst/>
            <a:cxnLst/>
            <a:rect l="l" t="t" r="r" b="b"/>
            <a:pathLst>
              <a:path w="17417415" h="7184684">
                <a:moveTo>
                  <a:pt x="0" y="0"/>
                </a:moveTo>
                <a:lnTo>
                  <a:pt x="17417415" y="0"/>
                </a:lnTo>
                <a:lnTo>
                  <a:pt x="17417415" y="7184683"/>
                </a:lnTo>
                <a:lnTo>
                  <a:pt x="0" y="7184683"/>
                </a:lnTo>
                <a:lnTo>
                  <a:pt x="0" y="0"/>
                </a:lnTo>
                <a:close/>
              </a:path>
            </a:pathLst>
          </a:custGeom>
          <a:blipFill>
            <a:blip r:embed="rId6"/>
            <a:stretch>
              <a:fillRect/>
            </a:stretch>
          </a:blipFill>
        </p:spPr>
      </p:sp>
      <p:sp>
        <p:nvSpPr>
          <p:cNvPr id="7" name="TextBox 7"/>
          <p:cNvSpPr txBox="1"/>
          <p:nvPr/>
        </p:nvSpPr>
        <p:spPr>
          <a:xfrm>
            <a:off x="1832355" y="1028700"/>
            <a:ext cx="14739852" cy="895325"/>
          </a:xfrm>
          <a:prstGeom prst="rect">
            <a:avLst/>
          </a:prstGeom>
        </p:spPr>
        <p:txBody>
          <a:bodyPr lIns="0" tIns="0" rIns="0" bIns="0" rtlCol="0" anchor="t">
            <a:spAutoFit/>
          </a:bodyPr>
          <a:lstStyle/>
          <a:p>
            <a:pPr marL="0" lvl="0" indent="0" algn="ctr">
              <a:lnSpc>
                <a:spcPts val="7080"/>
              </a:lnSpc>
              <a:spcBef>
                <a:spcPct val="0"/>
              </a:spcBef>
            </a:pPr>
            <a:r>
              <a:rPr lang="en-US" sz="5900" spc="-118">
                <a:solidFill>
                  <a:srgbClr val="3C3C3D"/>
                </a:solidFill>
                <a:latin typeface="Cabin" panose="00000500000000000000"/>
                <a:ea typeface="Cabin" panose="00000500000000000000"/>
                <a:cs typeface="Cabin" panose="00000500000000000000"/>
                <a:sym typeface="Cabin" panose="00000500000000000000"/>
              </a:rPr>
              <a:t>Admin quản lí</a:t>
            </a:r>
            <a:endParaRPr lang="en-US" sz="5900" spc="-118">
              <a:solidFill>
                <a:srgbClr val="3C3C3D"/>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3"/>
            <a:stretch>
              <a:fillRect/>
            </a:stretch>
          </a:blipFill>
        </p:spPr>
      </p:sp>
      <p:sp>
        <p:nvSpPr>
          <p:cNvPr id="4" name="Freeform 4"/>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4">
              <a:alphaModFix amt="67000"/>
            </a:blip>
            <a:stretch>
              <a:fillRect/>
            </a:stretch>
          </a:blipFill>
        </p:spPr>
      </p:sp>
      <p:sp>
        <p:nvSpPr>
          <p:cNvPr id="5" name="Freeform 5"/>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5"/>
            <a:stretch>
              <a:fillRect/>
            </a:stretch>
          </a:blipFill>
        </p:spPr>
      </p:sp>
      <p:sp>
        <p:nvSpPr>
          <p:cNvPr id="6" name="Freeform 6"/>
          <p:cNvSpPr/>
          <p:nvPr/>
        </p:nvSpPr>
        <p:spPr>
          <a:xfrm>
            <a:off x="493574" y="2324003"/>
            <a:ext cx="17417415" cy="7380630"/>
          </a:xfrm>
          <a:custGeom>
            <a:avLst/>
            <a:gdLst/>
            <a:ahLst/>
            <a:cxnLst/>
            <a:rect l="l" t="t" r="r" b="b"/>
            <a:pathLst>
              <a:path w="17417415" h="7380630">
                <a:moveTo>
                  <a:pt x="0" y="0"/>
                </a:moveTo>
                <a:lnTo>
                  <a:pt x="17417415" y="0"/>
                </a:lnTo>
                <a:lnTo>
                  <a:pt x="17417415" y="7380629"/>
                </a:lnTo>
                <a:lnTo>
                  <a:pt x="0" y="7380629"/>
                </a:lnTo>
                <a:lnTo>
                  <a:pt x="0" y="0"/>
                </a:lnTo>
                <a:close/>
              </a:path>
            </a:pathLst>
          </a:custGeom>
          <a:blipFill>
            <a:blip r:embed="rId6"/>
            <a:stretch>
              <a:fillRect/>
            </a:stretch>
          </a:blipFill>
        </p:spPr>
      </p:sp>
      <p:sp>
        <p:nvSpPr>
          <p:cNvPr id="7" name="TextBox 7"/>
          <p:cNvSpPr txBox="1"/>
          <p:nvPr/>
        </p:nvSpPr>
        <p:spPr>
          <a:xfrm>
            <a:off x="1832355" y="1028700"/>
            <a:ext cx="14739852" cy="895325"/>
          </a:xfrm>
          <a:prstGeom prst="rect">
            <a:avLst/>
          </a:prstGeom>
        </p:spPr>
        <p:txBody>
          <a:bodyPr lIns="0" tIns="0" rIns="0" bIns="0" rtlCol="0" anchor="t">
            <a:spAutoFit/>
          </a:bodyPr>
          <a:lstStyle/>
          <a:p>
            <a:pPr marL="0" lvl="0" indent="0" algn="ctr">
              <a:lnSpc>
                <a:spcPts val="7080"/>
              </a:lnSpc>
              <a:spcBef>
                <a:spcPct val="0"/>
              </a:spcBef>
            </a:pPr>
            <a:r>
              <a:rPr lang="en-US" sz="5900" spc="-118">
                <a:solidFill>
                  <a:srgbClr val="3C3C3D"/>
                </a:solidFill>
                <a:latin typeface="Cabin" panose="00000500000000000000"/>
                <a:ea typeface="Cabin" panose="00000500000000000000"/>
                <a:cs typeface="Cabin" panose="00000500000000000000"/>
                <a:sym typeface="Cabin" panose="00000500000000000000"/>
              </a:rPr>
              <a:t>Admin quản lí</a:t>
            </a:r>
            <a:endParaRPr lang="en-US" sz="5900" spc="-118">
              <a:solidFill>
                <a:srgbClr val="3C3C3D"/>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3"/>
            <a:stretch>
              <a:fillRect/>
            </a:stretch>
          </a:blipFill>
        </p:spPr>
      </p:sp>
      <p:sp>
        <p:nvSpPr>
          <p:cNvPr id="4" name="Freeform 4"/>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4">
              <a:alphaModFix amt="67000"/>
            </a:blip>
            <a:stretch>
              <a:fillRect/>
            </a:stretch>
          </a:blipFill>
        </p:spPr>
      </p:sp>
      <p:sp>
        <p:nvSpPr>
          <p:cNvPr id="5" name="Freeform 5"/>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5"/>
            <a:stretch>
              <a:fillRect/>
            </a:stretch>
          </a:blipFill>
        </p:spPr>
      </p:sp>
      <p:sp>
        <p:nvSpPr>
          <p:cNvPr id="6" name="Freeform 6"/>
          <p:cNvSpPr/>
          <p:nvPr/>
        </p:nvSpPr>
        <p:spPr>
          <a:xfrm>
            <a:off x="1028700" y="2831300"/>
            <a:ext cx="16230600" cy="5619845"/>
          </a:xfrm>
          <a:custGeom>
            <a:avLst/>
            <a:gdLst/>
            <a:ahLst/>
            <a:cxnLst/>
            <a:rect l="l" t="t" r="r" b="b"/>
            <a:pathLst>
              <a:path w="16230600" h="5619845">
                <a:moveTo>
                  <a:pt x="0" y="0"/>
                </a:moveTo>
                <a:lnTo>
                  <a:pt x="16230600" y="0"/>
                </a:lnTo>
                <a:lnTo>
                  <a:pt x="16230600" y="5619845"/>
                </a:lnTo>
                <a:lnTo>
                  <a:pt x="0" y="5619845"/>
                </a:lnTo>
                <a:lnTo>
                  <a:pt x="0" y="0"/>
                </a:lnTo>
                <a:close/>
              </a:path>
            </a:pathLst>
          </a:custGeom>
          <a:blipFill>
            <a:blip r:embed="rId6"/>
            <a:stretch>
              <a:fillRect/>
            </a:stretch>
          </a:blipFill>
        </p:spPr>
      </p:sp>
      <p:sp>
        <p:nvSpPr>
          <p:cNvPr id="7" name="TextBox 7"/>
          <p:cNvSpPr txBox="1"/>
          <p:nvPr/>
        </p:nvSpPr>
        <p:spPr>
          <a:xfrm>
            <a:off x="1832355" y="1028700"/>
            <a:ext cx="14739852" cy="895325"/>
          </a:xfrm>
          <a:prstGeom prst="rect">
            <a:avLst/>
          </a:prstGeom>
        </p:spPr>
        <p:txBody>
          <a:bodyPr lIns="0" tIns="0" rIns="0" bIns="0" rtlCol="0" anchor="t">
            <a:spAutoFit/>
          </a:bodyPr>
          <a:lstStyle/>
          <a:p>
            <a:pPr marL="0" lvl="0" indent="0" algn="ctr">
              <a:lnSpc>
                <a:spcPts val="7080"/>
              </a:lnSpc>
              <a:spcBef>
                <a:spcPct val="0"/>
              </a:spcBef>
            </a:pPr>
            <a:r>
              <a:rPr lang="en-US" sz="5900" spc="-118">
                <a:solidFill>
                  <a:srgbClr val="3C3C3D"/>
                </a:solidFill>
                <a:latin typeface="Cabin" panose="00000500000000000000"/>
                <a:ea typeface="Cabin" panose="00000500000000000000"/>
                <a:cs typeface="Cabin" panose="00000500000000000000"/>
                <a:sym typeface="Cabin" panose="00000500000000000000"/>
              </a:rPr>
              <a:t>Admin quản lí</a:t>
            </a:r>
            <a:endParaRPr lang="en-US" sz="5900" spc="-118">
              <a:solidFill>
                <a:srgbClr val="3C3C3D"/>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3"/>
            <a:stretch>
              <a:fillRect/>
            </a:stretch>
          </a:blipFill>
        </p:spPr>
      </p:sp>
      <p:sp>
        <p:nvSpPr>
          <p:cNvPr id="4" name="Freeform 4"/>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4">
              <a:alphaModFix amt="67000"/>
            </a:blip>
            <a:stretch>
              <a:fillRect/>
            </a:stretch>
          </a:blipFill>
        </p:spPr>
      </p:sp>
      <p:sp>
        <p:nvSpPr>
          <p:cNvPr id="5" name="Freeform 5"/>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5"/>
            <a:stretch>
              <a:fillRect/>
            </a:stretch>
          </a:blipFill>
        </p:spPr>
      </p:sp>
      <p:sp>
        <p:nvSpPr>
          <p:cNvPr id="6" name="Freeform 6"/>
          <p:cNvSpPr/>
          <p:nvPr/>
        </p:nvSpPr>
        <p:spPr>
          <a:xfrm>
            <a:off x="1028700" y="2527579"/>
            <a:ext cx="16230600" cy="6492240"/>
          </a:xfrm>
          <a:custGeom>
            <a:avLst/>
            <a:gdLst/>
            <a:ahLst/>
            <a:cxnLst/>
            <a:rect l="l" t="t" r="r" b="b"/>
            <a:pathLst>
              <a:path w="16230600" h="6492240">
                <a:moveTo>
                  <a:pt x="0" y="0"/>
                </a:moveTo>
                <a:lnTo>
                  <a:pt x="16230600" y="0"/>
                </a:lnTo>
                <a:lnTo>
                  <a:pt x="16230600" y="6492240"/>
                </a:lnTo>
                <a:lnTo>
                  <a:pt x="0" y="6492240"/>
                </a:lnTo>
                <a:lnTo>
                  <a:pt x="0" y="0"/>
                </a:lnTo>
                <a:close/>
              </a:path>
            </a:pathLst>
          </a:custGeom>
          <a:blipFill>
            <a:blip r:embed="rId6"/>
            <a:stretch>
              <a:fillRect/>
            </a:stretch>
          </a:blipFill>
        </p:spPr>
      </p:sp>
      <p:sp>
        <p:nvSpPr>
          <p:cNvPr id="7" name="TextBox 7"/>
          <p:cNvSpPr txBox="1"/>
          <p:nvPr/>
        </p:nvSpPr>
        <p:spPr>
          <a:xfrm>
            <a:off x="1832355" y="1028700"/>
            <a:ext cx="14739852" cy="895325"/>
          </a:xfrm>
          <a:prstGeom prst="rect">
            <a:avLst/>
          </a:prstGeom>
        </p:spPr>
        <p:txBody>
          <a:bodyPr lIns="0" tIns="0" rIns="0" bIns="0" rtlCol="0" anchor="t">
            <a:spAutoFit/>
          </a:bodyPr>
          <a:lstStyle/>
          <a:p>
            <a:pPr marL="0" lvl="0" indent="0" algn="ctr">
              <a:lnSpc>
                <a:spcPts val="7080"/>
              </a:lnSpc>
              <a:spcBef>
                <a:spcPct val="0"/>
              </a:spcBef>
            </a:pPr>
            <a:r>
              <a:rPr lang="en-US" sz="5900" spc="-118">
                <a:solidFill>
                  <a:srgbClr val="3C3C3D"/>
                </a:solidFill>
                <a:latin typeface="Cabin" panose="00000500000000000000"/>
                <a:ea typeface="Cabin" panose="00000500000000000000"/>
                <a:cs typeface="Cabin" panose="00000500000000000000"/>
                <a:sym typeface="Cabin" panose="00000500000000000000"/>
              </a:rPr>
              <a:t>Admin quản lí</a:t>
            </a:r>
            <a:endParaRPr lang="en-US" sz="5900" spc="-118">
              <a:solidFill>
                <a:srgbClr val="3C3C3D"/>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2E6E6"/>
        </a:solidFill>
        <a:effectLst/>
      </p:bgPr>
    </p:bg>
    <p:spTree>
      <p:nvGrpSpPr>
        <p:cNvPr id="1" name=""/>
        <p:cNvGrpSpPr/>
        <p:nvPr/>
      </p:nvGrpSpPr>
      <p:grpSpPr>
        <a:xfrm>
          <a:off x="0" y="0"/>
          <a:ext cx="0" cy="0"/>
          <a:chOff x="0" y="0"/>
          <a:chExt cx="0" cy="0"/>
        </a:xfrm>
      </p:grpSpPr>
      <p:grpSp>
        <p:nvGrpSpPr>
          <p:cNvPr id="2" name="Group 2"/>
          <p:cNvGrpSpPr/>
          <p:nvPr/>
        </p:nvGrpSpPr>
        <p:grpSpPr>
          <a:xfrm>
            <a:off x="8946803" y="0"/>
            <a:ext cx="9636993" cy="10287000"/>
            <a:chOff x="0" y="0"/>
            <a:chExt cx="12849324" cy="13716000"/>
          </a:xfrm>
        </p:grpSpPr>
        <p:sp>
          <p:nvSpPr>
            <p:cNvPr id="3" name="AutoShape 3"/>
            <p:cNvSpPr/>
            <p:nvPr/>
          </p:nvSpPr>
          <p:spPr>
            <a:xfrm>
              <a:off x="0" y="0"/>
              <a:ext cx="12849324" cy="13716000"/>
            </a:xfrm>
            <a:prstGeom prst="rect">
              <a:avLst/>
            </a:prstGeom>
            <a:solidFill>
              <a:srgbClr val="FDFDFD"/>
            </a:solidFill>
          </p:spPr>
        </p:sp>
      </p:grpSp>
      <p:sp>
        <p:nvSpPr>
          <p:cNvPr id="4" name="TextBox 4"/>
          <p:cNvSpPr txBox="1"/>
          <p:nvPr/>
        </p:nvSpPr>
        <p:spPr>
          <a:xfrm>
            <a:off x="6557776" y="3958706"/>
            <a:ext cx="5172447" cy="1453215"/>
          </a:xfrm>
          <a:prstGeom prst="rect">
            <a:avLst/>
          </a:prstGeom>
        </p:spPr>
        <p:txBody>
          <a:bodyPr lIns="0" tIns="0" rIns="0" bIns="0" rtlCol="0" anchor="t">
            <a:spAutoFit/>
          </a:bodyPr>
          <a:lstStyle/>
          <a:p>
            <a:pPr marL="0" lvl="0" indent="0" algn="ctr">
              <a:lnSpc>
                <a:spcPts val="11325"/>
              </a:lnSpc>
              <a:spcBef>
                <a:spcPct val="0"/>
              </a:spcBef>
            </a:pPr>
            <a:r>
              <a:rPr lang="en-US" sz="9850" b="1">
                <a:solidFill>
                  <a:srgbClr val="FFFFFF"/>
                </a:solidFill>
                <a:latin typeface="Cabin Bold" panose="00000800000000000000"/>
                <a:ea typeface="Cabin Bold" panose="00000800000000000000"/>
                <a:cs typeface="Cabin Bold" panose="00000800000000000000"/>
                <a:sym typeface="Cabin Bold" panose="00000800000000000000"/>
              </a:rPr>
              <a:t>DE</a:t>
            </a:r>
            <a:r>
              <a:rPr lang="en-US" sz="9850" b="1">
                <a:solidFill>
                  <a:srgbClr val="B2E6E6"/>
                </a:solidFill>
                <a:latin typeface="Cabin Bold" panose="00000800000000000000"/>
                <a:ea typeface="Cabin Bold" panose="00000800000000000000"/>
                <a:cs typeface="Cabin Bold" panose="00000800000000000000"/>
                <a:sym typeface="Cabin Bold" panose="00000800000000000000"/>
              </a:rPr>
              <a:t>MO</a:t>
            </a:r>
            <a:endParaRPr lang="en-US" sz="9850" b="1">
              <a:solidFill>
                <a:srgbClr val="B2E6E6"/>
              </a:solidFill>
              <a:latin typeface="Cabin Bold" panose="00000800000000000000"/>
              <a:ea typeface="Cabin Bold" panose="00000800000000000000"/>
              <a:cs typeface="Cabin Bold" panose="00000800000000000000"/>
              <a:sym typeface="Cabin Bold" panose="00000800000000000000"/>
            </a:endParaRPr>
          </a:p>
        </p:txBody>
      </p:sp>
      <p:sp>
        <p:nvSpPr>
          <p:cNvPr id="5" name="Freeform 5"/>
          <p:cNvSpPr/>
          <p:nvPr/>
        </p:nvSpPr>
        <p:spPr>
          <a:xfrm rot="3267645">
            <a:off x="15114356" y="7537728"/>
            <a:ext cx="3886547" cy="4069682"/>
          </a:xfrm>
          <a:custGeom>
            <a:avLst/>
            <a:gdLst/>
            <a:ahLst/>
            <a:cxnLst/>
            <a:rect l="l" t="t" r="r" b="b"/>
            <a:pathLst>
              <a:path w="3886547" h="4069682">
                <a:moveTo>
                  <a:pt x="0" y="0"/>
                </a:moveTo>
                <a:lnTo>
                  <a:pt x="3886547" y="0"/>
                </a:lnTo>
                <a:lnTo>
                  <a:pt x="3886547" y="4069682"/>
                </a:lnTo>
                <a:lnTo>
                  <a:pt x="0" y="4069682"/>
                </a:lnTo>
                <a:lnTo>
                  <a:pt x="0" y="0"/>
                </a:lnTo>
                <a:close/>
              </a:path>
            </a:pathLst>
          </a:custGeom>
          <a:blipFill>
            <a:blip r:embed="rId1"/>
            <a:stretch>
              <a:fillRect/>
            </a:stretch>
          </a:blipFill>
        </p:spPr>
      </p:sp>
      <p:sp>
        <p:nvSpPr>
          <p:cNvPr id="6" name="Freeform 6"/>
          <p:cNvSpPr/>
          <p:nvPr/>
        </p:nvSpPr>
        <p:spPr>
          <a:xfrm rot="-5729106">
            <a:off x="11367957" y="-1203992"/>
            <a:ext cx="3886547" cy="4069682"/>
          </a:xfrm>
          <a:custGeom>
            <a:avLst/>
            <a:gdLst/>
            <a:ahLst/>
            <a:cxnLst/>
            <a:rect l="l" t="t" r="r" b="b"/>
            <a:pathLst>
              <a:path w="3886547" h="4069682">
                <a:moveTo>
                  <a:pt x="0" y="0"/>
                </a:moveTo>
                <a:lnTo>
                  <a:pt x="3886546" y="0"/>
                </a:lnTo>
                <a:lnTo>
                  <a:pt x="3886546" y="4069682"/>
                </a:lnTo>
                <a:lnTo>
                  <a:pt x="0" y="4069682"/>
                </a:lnTo>
                <a:lnTo>
                  <a:pt x="0" y="0"/>
                </a:lnTo>
                <a:close/>
              </a:path>
            </a:pathLst>
          </a:custGeom>
          <a:blipFill>
            <a:blip r:embed="rId1"/>
            <a:stretch>
              <a:fillRect/>
            </a:stretch>
          </a:blipFill>
        </p:spPr>
      </p:sp>
      <p:sp>
        <p:nvSpPr>
          <p:cNvPr id="7" name="Freeform 7"/>
          <p:cNvSpPr/>
          <p:nvPr/>
        </p:nvSpPr>
        <p:spPr>
          <a:xfrm rot="-1035864">
            <a:off x="6436846" y="5628549"/>
            <a:ext cx="3886547" cy="4069682"/>
          </a:xfrm>
          <a:custGeom>
            <a:avLst/>
            <a:gdLst/>
            <a:ahLst/>
            <a:cxnLst/>
            <a:rect l="l" t="t" r="r" b="b"/>
            <a:pathLst>
              <a:path w="3886547" h="4069682">
                <a:moveTo>
                  <a:pt x="0" y="0"/>
                </a:moveTo>
                <a:lnTo>
                  <a:pt x="3886546" y="0"/>
                </a:lnTo>
                <a:lnTo>
                  <a:pt x="3886546" y="4069682"/>
                </a:lnTo>
                <a:lnTo>
                  <a:pt x="0" y="4069682"/>
                </a:lnTo>
                <a:lnTo>
                  <a:pt x="0" y="0"/>
                </a:lnTo>
                <a:close/>
              </a:path>
            </a:pathLst>
          </a:custGeom>
          <a:blipFill>
            <a:blip r:embed="rId1"/>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584447">
            <a:off x="7466752" y="-666631"/>
            <a:ext cx="2979759" cy="3052249"/>
          </a:xfrm>
          <a:custGeom>
            <a:avLst/>
            <a:gdLst/>
            <a:ahLst/>
            <a:cxnLst/>
            <a:rect l="l" t="t" r="r" b="b"/>
            <a:pathLst>
              <a:path w="2979759" h="3052249">
                <a:moveTo>
                  <a:pt x="0" y="0"/>
                </a:moveTo>
                <a:lnTo>
                  <a:pt x="2979758" y="0"/>
                </a:lnTo>
                <a:lnTo>
                  <a:pt x="2979758" y="3052249"/>
                </a:lnTo>
                <a:lnTo>
                  <a:pt x="0" y="3052249"/>
                </a:lnTo>
                <a:lnTo>
                  <a:pt x="0" y="0"/>
                </a:lnTo>
                <a:close/>
              </a:path>
            </a:pathLst>
          </a:custGeom>
          <a:blipFill>
            <a:blip r:embed="rId3">
              <a:alphaModFix amt="81000"/>
            </a:blip>
            <a:stretch>
              <a:fillRect/>
            </a:stretch>
          </a:blipFill>
        </p:spPr>
      </p:sp>
      <p:sp>
        <p:nvSpPr>
          <p:cNvPr id="4" name="Freeform 4"/>
          <p:cNvSpPr/>
          <p:nvPr/>
        </p:nvSpPr>
        <p:spPr>
          <a:xfrm rot="-980526">
            <a:off x="-531205" y="6647261"/>
            <a:ext cx="3119810" cy="3266817"/>
          </a:xfrm>
          <a:custGeom>
            <a:avLst/>
            <a:gdLst/>
            <a:ahLst/>
            <a:cxnLst/>
            <a:rect l="l" t="t" r="r" b="b"/>
            <a:pathLst>
              <a:path w="3119810" h="3266817">
                <a:moveTo>
                  <a:pt x="0" y="0"/>
                </a:moveTo>
                <a:lnTo>
                  <a:pt x="3119810" y="0"/>
                </a:lnTo>
                <a:lnTo>
                  <a:pt x="3119810" y="3266817"/>
                </a:lnTo>
                <a:lnTo>
                  <a:pt x="0" y="3266817"/>
                </a:lnTo>
                <a:lnTo>
                  <a:pt x="0" y="0"/>
                </a:lnTo>
                <a:close/>
              </a:path>
            </a:pathLst>
          </a:custGeom>
          <a:blipFill>
            <a:blip r:embed="rId4"/>
            <a:stretch>
              <a:fillRect/>
            </a:stretch>
          </a:blipFill>
        </p:spPr>
      </p:sp>
      <p:grpSp>
        <p:nvGrpSpPr>
          <p:cNvPr id="5" name="Group 5"/>
          <p:cNvGrpSpPr/>
          <p:nvPr/>
        </p:nvGrpSpPr>
        <p:grpSpPr>
          <a:xfrm>
            <a:off x="1028700" y="515432"/>
            <a:ext cx="7543899" cy="9256136"/>
            <a:chOff x="0" y="0"/>
            <a:chExt cx="1986870" cy="2437830"/>
          </a:xfrm>
        </p:grpSpPr>
        <p:sp>
          <p:nvSpPr>
            <p:cNvPr id="6" name="Freeform 6"/>
            <p:cNvSpPr/>
            <p:nvPr/>
          </p:nvSpPr>
          <p:spPr>
            <a:xfrm>
              <a:off x="0" y="0"/>
              <a:ext cx="1986870" cy="2437830"/>
            </a:xfrm>
            <a:custGeom>
              <a:avLst/>
              <a:gdLst/>
              <a:ahLst/>
              <a:cxnLst/>
              <a:rect l="l" t="t" r="r" b="b"/>
              <a:pathLst>
                <a:path w="1986870" h="2437830">
                  <a:moveTo>
                    <a:pt x="31814" y="0"/>
                  </a:moveTo>
                  <a:lnTo>
                    <a:pt x="1955057" y="0"/>
                  </a:lnTo>
                  <a:cubicBezTo>
                    <a:pt x="1963494" y="0"/>
                    <a:pt x="1971586" y="3352"/>
                    <a:pt x="1977552" y="9318"/>
                  </a:cubicBezTo>
                  <a:cubicBezTo>
                    <a:pt x="1983519" y="15284"/>
                    <a:pt x="1986870" y="23376"/>
                    <a:pt x="1986870" y="31814"/>
                  </a:cubicBezTo>
                  <a:lnTo>
                    <a:pt x="1986870" y="2406017"/>
                  </a:lnTo>
                  <a:cubicBezTo>
                    <a:pt x="1986870" y="2423587"/>
                    <a:pt x="1972627" y="2437830"/>
                    <a:pt x="1955057" y="2437830"/>
                  </a:cubicBezTo>
                  <a:lnTo>
                    <a:pt x="31814" y="2437830"/>
                  </a:lnTo>
                  <a:cubicBezTo>
                    <a:pt x="23376" y="2437830"/>
                    <a:pt x="15284" y="2434479"/>
                    <a:pt x="9318" y="2428512"/>
                  </a:cubicBezTo>
                  <a:cubicBezTo>
                    <a:pt x="3352" y="2422546"/>
                    <a:pt x="0" y="2414454"/>
                    <a:pt x="0" y="2406017"/>
                  </a:cubicBezTo>
                  <a:lnTo>
                    <a:pt x="0" y="31814"/>
                  </a:lnTo>
                  <a:cubicBezTo>
                    <a:pt x="0" y="23376"/>
                    <a:pt x="3352" y="15284"/>
                    <a:pt x="9318" y="9318"/>
                  </a:cubicBezTo>
                  <a:cubicBezTo>
                    <a:pt x="15284" y="3352"/>
                    <a:pt x="23376" y="0"/>
                    <a:pt x="31814" y="0"/>
                  </a:cubicBezTo>
                  <a:close/>
                </a:path>
              </a:pathLst>
            </a:custGeom>
            <a:solidFill>
              <a:srgbClr val="F8F8F8">
                <a:alpha val="67843"/>
              </a:srgbClr>
            </a:solidFill>
          </p:spPr>
        </p:sp>
        <p:sp>
          <p:nvSpPr>
            <p:cNvPr id="7" name="TextBox 7"/>
            <p:cNvSpPr txBox="1"/>
            <p:nvPr/>
          </p:nvSpPr>
          <p:spPr>
            <a:xfrm>
              <a:off x="0" y="-38100"/>
              <a:ext cx="1986870" cy="2475930"/>
            </a:xfrm>
            <a:prstGeom prst="rect">
              <a:avLst/>
            </a:prstGeom>
          </p:spPr>
          <p:txBody>
            <a:bodyPr lIns="50800" tIns="50800" rIns="50800" bIns="50800" rtlCol="0" anchor="ctr"/>
            <a:lstStyle/>
            <a:p>
              <a:pPr algn="ctr">
                <a:lnSpc>
                  <a:spcPts val="3500"/>
                </a:lnSpc>
              </a:pPr>
            </a:p>
          </p:txBody>
        </p:sp>
      </p:grpSp>
      <p:grpSp>
        <p:nvGrpSpPr>
          <p:cNvPr id="8" name="Group 8"/>
          <p:cNvGrpSpPr>
            <a:grpSpLocks noChangeAspect="1"/>
          </p:cNvGrpSpPr>
          <p:nvPr/>
        </p:nvGrpSpPr>
        <p:grpSpPr>
          <a:xfrm>
            <a:off x="8732614" y="515432"/>
            <a:ext cx="8956358" cy="9256136"/>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5"/>
              <a:stretch>
                <a:fillRect l="-41870" r="-41870"/>
              </a:stretch>
            </a:blipFill>
          </p:spPr>
        </p:sp>
      </p:grpSp>
      <p:sp>
        <p:nvSpPr>
          <p:cNvPr id="10" name="Freeform 10"/>
          <p:cNvSpPr/>
          <p:nvPr/>
        </p:nvSpPr>
        <p:spPr>
          <a:xfrm rot="-10532163">
            <a:off x="16019786" y="8501371"/>
            <a:ext cx="3338373" cy="3042093"/>
          </a:xfrm>
          <a:custGeom>
            <a:avLst/>
            <a:gdLst/>
            <a:ahLst/>
            <a:cxnLst/>
            <a:rect l="l" t="t" r="r" b="b"/>
            <a:pathLst>
              <a:path w="3338373" h="3042093">
                <a:moveTo>
                  <a:pt x="0" y="0"/>
                </a:moveTo>
                <a:lnTo>
                  <a:pt x="3338373" y="0"/>
                </a:lnTo>
                <a:lnTo>
                  <a:pt x="3338373" y="3042093"/>
                </a:lnTo>
                <a:lnTo>
                  <a:pt x="0" y="3042093"/>
                </a:lnTo>
                <a:lnTo>
                  <a:pt x="0" y="0"/>
                </a:lnTo>
                <a:close/>
              </a:path>
            </a:pathLst>
          </a:custGeom>
          <a:blipFill>
            <a:blip r:embed="rId6">
              <a:alphaModFix amt="82000"/>
            </a:blip>
            <a:stretch>
              <a:fillRect/>
            </a:stretch>
          </a:blipFill>
        </p:spPr>
      </p:sp>
      <p:sp>
        <p:nvSpPr>
          <p:cNvPr id="11" name="TextBox 11"/>
          <p:cNvSpPr txBox="1"/>
          <p:nvPr/>
        </p:nvSpPr>
        <p:spPr>
          <a:xfrm>
            <a:off x="1699856" y="859493"/>
            <a:ext cx="6201586" cy="1095375"/>
          </a:xfrm>
          <a:prstGeom prst="rect">
            <a:avLst/>
          </a:prstGeom>
        </p:spPr>
        <p:txBody>
          <a:bodyPr lIns="0" tIns="0" rIns="0" bIns="0" rtlCol="0" anchor="t">
            <a:spAutoFit/>
          </a:bodyPr>
          <a:lstStyle/>
          <a:p>
            <a:pPr marL="0" lvl="0" indent="0" algn="ctr">
              <a:lnSpc>
                <a:spcPts val="8640"/>
              </a:lnSpc>
              <a:spcBef>
                <a:spcPct val="0"/>
              </a:spcBef>
            </a:pPr>
            <a:r>
              <a:rPr lang="en-US" sz="7200" b="1" spc="-144">
                <a:solidFill>
                  <a:srgbClr val="3C3C3D"/>
                </a:solidFill>
                <a:latin typeface="Cabin Bold" panose="00000800000000000000"/>
                <a:ea typeface="Cabin Bold" panose="00000800000000000000"/>
                <a:cs typeface="Cabin Bold" panose="00000800000000000000"/>
                <a:sym typeface="Cabin Bold" panose="00000800000000000000"/>
              </a:rPr>
              <a:t>Giới Thiệu</a:t>
            </a:r>
            <a:endParaRPr lang="en-US" sz="7200" b="1" spc="-144">
              <a:solidFill>
                <a:srgbClr val="3C3C3D"/>
              </a:solidFill>
              <a:latin typeface="Cabin Bold" panose="00000800000000000000"/>
              <a:ea typeface="Cabin Bold" panose="00000800000000000000"/>
              <a:cs typeface="Cabin Bold" panose="00000800000000000000"/>
              <a:sym typeface="Cabin Bold" panose="00000800000000000000"/>
            </a:endParaRPr>
          </a:p>
        </p:txBody>
      </p:sp>
      <p:grpSp>
        <p:nvGrpSpPr>
          <p:cNvPr id="12" name="Group 12"/>
          <p:cNvGrpSpPr/>
          <p:nvPr/>
        </p:nvGrpSpPr>
        <p:grpSpPr>
          <a:xfrm>
            <a:off x="1699856" y="2440591"/>
            <a:ext cx="6201586" cy="8502774"/>
            <a:chOff x="0" y="0"/>
            <a:chExt cx="8268781" cy="11337032"/>
          </a:xfrm>
        </p:grpSpPr>
        <p:sp>
          <p:nvSpPr>
            <p:cNvPr id="13" name="TextBox 13"/>
            <p:cNvSpPr txBox="1"/>
            <p:nvPr/>
          </p:nvSpPr>
          <p:spPr>
            <a:xfrm>
              <a:off x="0" y="-47625"/>
              <a:ext cx="8268781" cy="9481185"/>
            </a:xfrm>
            <a:prstGeom prst="rect">
              <a:avLst/>
            </a:prstGeom>
          </p:spPr>
          <p:txBody>
            <a:bodyPr lIns="0" tIns="0" rIns="0" bIns="0" rtlCol="0" anchor="t">
              <a:spAutoFit/>
            </a:bodyPr>
            <a:lstStyle/>
            <a:p>
              <a:pPr algn="just">
                <a:lnSpc>
                  <a:spcPts val="3780"/>
                </a:lnSpc>
              </a:pPr>
              <a:r>
                <a:rPr lang="en-US" sz="2700">
                  <a:solidFill>
                    <a:srgbClr val="3C3C3D"/>
                  </a:solidFill>
                  <a:latin typeface="Cabin" panose="00000500000000000000"/>
                  <a:ea typeface="Cabin" panose="00000500000000000000"/>
                  <a:cs typeface="Cabin" panose="00000500000000000000"/>
                  <a:sym typeface="Cabin" panose="00000500000000000000"/>
                </a:rPr>
                <a:t>Phần mềm Quản lý trường mầm non tư thục được xây dựng nhằm hỗ trợ nhà trường trong việc quản lý toàn diện các hoạt động như học sinh, lớp học, giáo viên, hóa đơn và thông báo. Hệ thống cho phép admin dễ dàng điều hành và cập nhật dữ liệu, giáo viên theo dõi danh sách lớp, và phụ huynh tra cứu thông tin của con em mọi lúc, mọi nơi.</a:t>
              </a:r>
              <a:endParaRPr lang="en-US" sz="2700">
                <a:solidFill>
                  <a:srgbClr val="3C3C3D"/>
                </a:solidFill>
                <a:latin typeface="Cabin" panose="00000500000000000000"/>
                <a:ea typeface="Cabin" panose="00000500000000000000"/>
                <a:cs typeface="Cabin" panose="00000500000000000000"/>
                <a:sym typeface="Cabin" panose="00000500000000000000"/>
              </a:endParaRPr>
            </a:p>
            <a:p>
              <a:pPr algn="just">
                <a:lnSpc>
                  <a:spcPts val="3780"/>
                </a:lnSpc>
              </a:pPr>
              <a:r>
                <a:rPr lang="en-US" sz="2700">
                  <a:solidFill>
                    <a:srgbClr val="3C3C3D"/>
                  </a:solidFill>
                  <a:latin typeface="Cabin" panose="00000500000000000000"/>
                  <a:ea typeface="Cabin" panose="00000500000000000000"/>
                  <a:cs typeface="Cabin" panose="00000500000000000000"/>
                  <a:sym typeface="Cabin" panose="00000500000000000000"/>
                </a:rPr>
                <a:t>Mục tiêu của phần mềm là tăng hiệu quả quản lý, tiết kiệm thời gian và tạo cầu nối thông tin minh bạch giữa nhà trường và phụ huynh, góp phần hiện đại hóa công tác quản lý giáo dục mầm non.</a:t>
              </a:r>
              <a:endParaRPr lang="en-US" sz="2700">
                <a:solidFill>
                  <a:srgbClr val="3C3C3D"/>
                </a:solidFill>
                <a:latin typeface="Cabin" panose="00000500000000000000"/>
                <a:ea typeface="Cabin" panose="00000500000000000000"/>
                <a:cs typeface="Cabin" panose="00000500000000000000"/>
                <a:sym typeface="Cabin" panose="00000500000000000000"/>
              </a:endParaRPr>
            </a:p>
            <a:p>
              <a:pPr algn="just">
                <a:lnSpc>
                  <a:spcPts val="3780"/>
                </a:lnSpc>
              </a:pPr>
              <a:endParaRPr lang="en-US" sz="2700">
                <a:solidFill>
                  <a:srgbClr val="3C3C3D"/>
                </a:solidFill>
                <a:latin typeface="Cabin" panose="00000500000000000000"/>
                <a:ea typeface="Cabin" panose="00000500000000000000"/>
                <a:cs typeface="Cabin" panose="00000500000000000000"/>
                <a:sym typeface="Cabin" panose="00000500000000000000"/>
              </a:endParaRPr>
            </a:p>
          </p:txBody>
        </p:sp>
        <p:sp>
          <p:nvSpPr>
            <p:cNvPr id="14" name="TextBox 14"/>
            <p:cNvSpPr txBox="1"/>
            <p:nvPr/>
          </p:nvSpPr>
          <p:spPr>
            <a:xfrm>
              <a:off x="0" y="10833834"/>
              <a:ext cx="8268781" cy="503198"/>
            </a:xfrm>
            <a:prstGeom prst="rect">
              <a:avLst/>
            </a:prstGeom>
          </p:spPr>
          <p:txBody>
            <a:bodyPr lIns="0" tIns="0" rIns="0" bIns="0" rtlCol="0" anchor="t">
              <a:spAutoFit/>
            </a:bodyPr>
            <a:lstStyle/>
            <a:p>
              <a:pPr algn="ctr">
                <a:lnSpc>
                  <a:spcPts val="3220"/>
                </a:lnSpc>
              </a:pPr>
            </a:p>
          </p:txBody>
        </p:sp>
        <p:sp>
          <p:nvSpPr>
            <p:cNvPr id="15" name="TextBox 15"/>
            <p:cNvSpPr txBox="1"/>
            <p:nvPr/>
          </p:nvSpPr>
          <p:spPr>
            <a:xfrm>
              <a:off x="0" y="10207150"/>
              <a:ext cx="8268781" cy="558767"/>
            </a:xfrm>
            <a:prstGeom prst="rect">
              <a:avLst/>
            </a:prstGeom>
          </p:spPr>
          <p:txBody>
            <a:bodyPr lIns="0" tIns="0" rIns="0" bIns="0" rtlCol="0" anchor="t">
              <a:spAutoFit/>
            </a:bodyPr>
            <a:lstStyle/>
            <a:p>
              <a:pPr algn="ctr">
                <a:lnSpc>
                  <a:spcPts val="3360"/>
                </a:lnSpc>
              </a:p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1028700" y="1028700"/>
            <a:ext cx="16230600" cy="2220588"/>
            <a:chOff x="0" y="0"/>
            <a:chExt cx="4274726" cy="584846"/>
          </a:xfrm>
        </p:grpSpPr>
        <p:sp>
          <p:nvSpPr>
            <p:cNvPr id="4" name="Freeform 4"/>
            <p:cNvSpPr/>
            <p:nvPr/>
          </p:nvSpPr>
          <p:spPr>
            <a:xfrm>
              <a:off x="0" y="0"/>
              <a:ext cx="4274726" cy="584846"/>
            </a:xfrm>
            <a:custGeom>
              <a:avLst/>
              <a:gdLst/>
              <a:ahLst/>
              <a:cxnLst/>
              <a:rect l="l" t="t" r="r" b="b"/>
              <a:pathLst>
                <a:path w="4274726" h="584846">
                  <a:moveTo>
                    <a:pt x="14787" y="0"/>
                  </a:moveTo>
                  <a:lnTo>
                    <a:pt x="4259939" y="0"/>
                  </a:lnTo>
                  <a:cubicBezTo>
                    <a:pt x="4268106" y="0"/>
                    <a:pt x="4274726" y="6620"/>
                    <a:pt x="4274726" y="14787"/>
                  </a:cubicBezTo>
                  <a:lnTo>
                    <a:pt x="4274726" y="570059"/>
                  </a:lnTo>
                  <a:cubicBezTo>
                    <a:pt x="4274726" y="573981"/>
                    <a:pt x="4273168" y="577742"/>
                    <a:pt x="4270395" y="580515"/>
                  </a:cubicBezTo>
                  <a:cubicBezTo>
                    <a:pt x="4267622" y="583288"/>
                    <a:pt x="4263861" y="584846"/>
                    <a:pt x="4259939" y="584846"/>
                  </a:cubicBezTo>
                  <a:lnTo>
                    <a:pt x="14787" y="584846"/>
                  </a:lnTo>
                  <a:cubicBezTo>
                    <a:pt x="6620" y="584846"/>
                    <a:pt x="0" y="578226"/>
                    <a:pt x="0" y="570059"/>
                  </a:cubicBezTo>
                  <a:lnTo>
                    <a:pt x="0" y="14787"/>
                  </a:lnTo>
                  <a:cubicBezTo>
                    <a:pt x="0" y="6620"/>
                    <a:pt x="6620" y="0"/>
                    <a:pt x="14787" y="0"/>
                  </a:cubicBezTo>
                  <a:close/>
                </a:path>
              </a:pathLst>
            </a:custGeom>
            <a:solidFill>
              <a:srgbClr val="F8F8F8">
                <a:alpha val="67843"/>
              </a:srgbClr>
            </a:solidFill>
          </p:spPr>
        </p:sp>
        <p:sp>
          <p:nvSpPr>
            <p:cNvPr id="5" name="TextBox 5"/>
            <p:cNvSpPr txBox="1"/>
            <p:nvPr/>
          </p:nvSpPr>
          <p:spPr>
            <a:xfrm>
              <a:off x="0" y="-38100"/>
              <a:ext cx="4274726" cy="622946"/>
            </a:xfrm>
            <a:prstGeom prst="rect">
              <a:avLst/>
            </a:prstGeom>
          </p:spPr>
          <p:txBody>
            <a:bodyPr lIns="50800" tIns="50800" rIns="50800" bIns="50800" rtlCol="0" anchor="ctr"/>
            <a:lstStyle/>
            <a:p>
              <a:pPr algn="ctr">
                <a:lnSpc>
                  <a:spcPts val="3500"/>
                </a:lnSpc>
              </a:pPr>
            </a:p>
          </p:txBody>
        </p:sp>
      </p:grpSp>
      <p:sp>
        <p:nvSpPr>
          <p:cNvPr id="6" name="TextBox 6"/>
          <p:cNvSpPr txBox="1"/>
          <p:nvPr/>
        </p:nvSpPr>
        <p:spPr>
          <a:xfrm>
            <a:off x="1666215" y="1677663"/>
            <a:ext cx="15221944" cy="952500"/>
          </a:xfrm>
          <a:prstGeom prst="rect">
            <a:avLst/>
          </a:prstGeom>
        </p:spPr>
        <p:txBody>
          <a:bodyPr lIns="0" tIns="0" rIns="0" bIns="0" rtlCol="0" anchor="t">
            <a:spAutoFit/>
          </a:bodyPr>
          <a:lstStyle/>
          <a:p>
            <a:pPr marL="0" lvl="0" indent="0" algn="ctr">
              <a:lnSpc>
                <a:spcPts val="7560"/>
              </a:lnSpc>
              <a:spcBef>
                <a:spcPct val="0"/>
              </a:spcBef>
            </a:pPr>
            <a:r>
              <a:rPr lang="en-US" sz="6300" b="1" spc="-126">
                <a:solidFill>
                  <a:srgbClr val="3C3C3D"/>
                </a:solidFill>
                <a:latin typeface="Cabin Bold" panose="00000800000000000000"/>
                <a:ea typeface="Cabin Bold" panose="00000800000000000000"/>
                <a:cs typeface="Cabin Bold" panose="00000800000000000000"/>
                <a:sym typeface="Cabin Bold" panose="00000800000000000000"/>
              </a:rPr>
              <a:t>Kết Luận</a:t>
            </a:r>
            <a:endParaRPr lang="en-US" sz="6300" b="1" spc="-126">
              <a:solidFill>
                <a:srgbClr val="3C3C3D"/>
              </a:solidFill>
              <a:latin typeface="Cabin Bold" panose="00000800000000000000"/>
              <a:ea typeface="Cabin Bold" panose="00000800000000000000"/>
              <a:cs typeface="Cabin Bold" panose="00000800000000000000"/>
              <a:sym typeface="Cabin Bold" panose="00000800000000000000"/>
            </a:endParaRPr>
          </a:p>
        </p:txBody>
      </p:sp>
      <p:grpSp>
        <p:nvGrpSpPr>
          <p:cNvPr id="7" name="Group 7"/>
          <p:cNvGrpSpPr/>
          <p:nvPr/>
        </p:nvGrpSpPr>
        <p:grpSpPr>
          <a:xfrm>
            <a:off x="1028700" y="4222499"/>
            <a:ext cx="4796676" cy="5035801"/>
            <a:chOff x="0" y="0"/>
            <a:chExt cx="1263322" cy="1326302"/>
          </a:xfrm>
        </p:grpSpPr>
        <p:sp>
          <p:nvSpPr>
            <p:cNvPr id="8" name="Freeform 8"/>
            <p:cNvSpPr/>
            <p:nvPr/>
          </p:nvSpPr>
          <p:spPr>
            <a:xfrm>
              <a:off x="0" y="0"/>
              <a:ext cx="1263322" cy="1326302"/>
            </a:xfrm>
            <a:custGeom>
              <a:avLst/>
              <a:gdLst/>
              <a:ahLst/>
              <a:cxnLst/>
              <a:rect l="l" t="t" r="r" b="b"/>
              <a:pathLst>
                <a:path w="1263322" h="1326302">
                  <a:moveTo>
                    <a:pt x="32280" y="0"/>
                  </a:moveTo>
                  <a:lnTo>
                    <a:pt x="1231042" y="0"/>
                  </a:lnTo>
                  <a:cubicBezTo>
                    <a:pt x="1239603" y="0"/>
                    <a:pt x="1247814" y="3401"/>
                    <a:pt x="1253867" y="9455"/>
                  </a:cubicBezTo>
                  <a:cubicBezTo>
                    <a:pt x="1259921" y="15508"/>
                    <a:pt x="1263322" y="23719"/>
                    <a:pt x="1263322" y="32280"/>
                  </a:cubicBezTo>
                  <a:lnTo>
                    <a:pt x="1263322" y="1294021"/>
                  </a:lnTo>
                  <a:cubicBezTo>
                    <a:pt x="1263322" y="1311849"/>
                    <a:pt x="1248870" y="1326302"/>
                    <a:pt x="1231042" y="1326302"/>
                  </a:cubicBezTo>
                  <a:lnTo>
                    <a:pt x="32280" y="1326302"/>
                  </a:lnTo>
                  <a:cubicBezTo>
                    <a:pt x="23719" y="1326302"/>
                    <a:pt x="15508" y="1322901"/>
                    <a:pt x="9455" y="1316847"/>
                  </a:cubicBezTo>
                  <a:cubicBezTo>
                    <a:pt x="3401" y="1310793"/>
                    <a:pt x="0" y="1302583"/>
                    <a:pt x="0" y="1294021"/>
                  </a:cubicBezTo>
                  <a:lnTo>
                    <a:pt x="0" y="32280"/>
                  </a:lnTo>
                  <a:cubicBezTo>
                    <a:pt x="0" y="23719"/>
                    <a:pt x="3401" y="15508"/>
                    <a:pt x="9455" y="9455"/>
                  </a:cubicBezTo>
                  <a:cubicBezTo>
                    <a:pt x="15508" y="3401"/>
                    <a:pt x="23719" y="0"/>
                    <a:pt x="32280" y="0"/>
                  </a:cubicBezTo>
                  <a:close/>
                </a:path>
              </a:pathLst>
            </a:custGeom>
            <a:solidFill>
              <a:srgbClr val="F8F8F8"/>
            </a:solidFill>
          </p:spPr>
        </p:sp>
        <p:sp>
          <p:nvSpPr>
            <p:cNvPr id="9" name="TextBox 9"/>
            <p:cNvSpPr txBox="1"/>
            <p:nvPr/>
          </p:nvSpPr>
          <p:spPr>
            <a:xfrm>
              <a:off x="0" y="-38100"/>
              <a:ext cx="1263322" cy="1364402"/>
            </a:xfrm>
            <a:prstGeom prst="rect">
              <a:avLst/>
            </a:prstGeom>
          </p:spPr>
          <p:txBody>
            <a:bodyPr lIns="50800" tIns="50800" rIns="50800" bIns="50800" rtlCol="0" anchor="ctr"/>
            <a:lstStyle/>
            <a:p>
              <a:pPr algn="ctr">
                <a:lnSpc>
                  <a:spcPts val="3500"/>
                </a:lnSpc>
              </a:pPr>
            </a:p>
          </p:txBody>
        </p:sp>
      </p:grpSp>
      <p:grpSp>
        <p:nvGrpSpPr>
          <p:cNvPr id="10" name="Group 10"/>
          <p:cNvGrpSpPr/>
          <p:nvPr/>
        </p:nvGrpSpPr>
        <p:grpSpPr>
          <a:xfrm>
            <a:off x="6749301" y="4222499"/>
            <a:ext cx="4796676" cy="5035801"/>
            <a:chOff x="0" y="0"/>
            <a:chExt cx="1263322" cy="1326302"/>
          </a:xfrm>
        </p:grpSpPr>
        <p:sp>
          <p:nvSpPr>
            <p:cNvPr id="11" name="Freeform 11"/>
            <p:cNvSpPr/>
            <p:nvPr/>
          </p:nvSpPr>
          <p:spPr>
            <a:xfrm>
              <a:off x="0" y="0"/>
              <a:ext cx="1263322" cy="1326302"/>
            </a:xfrm>
            <a:custGeom>
              <a:avLst/>
              <a:gdLst/>
              <a:ahLst/>
              <a:cxnLst/>
              <a:rect l="l" t="t" r="r" b="b"/>
              <a:pathLst>
                <a:path w="1263322" h="1326302">
                  <a:moveTo>
                    <a:pt x="32280" y="0"/>
                  </a:moveTo>
                  <a:lnTo>
                    <a:pt x="1231042" y="0"/>
                  </a:lnTo>
                  <a:cubicBezTo>
                    <a:pt x="1239603" y="0"/>
                    <a:pt x="1247814" y="3401"/>
                    <a:pt x="1253867" y="9455"/>
                  </a:cubicBezTo>
                  <a:cubicBezTo>
                    <a:pt x="1259921" y="15508"/>
                    <a:pt x="1263322" y="23719"/>
                    <a:pt x="1263322" y="32280"/>
                  </a:cubicBezTo>
                  <a:lnTo>
                    <a:pt x="1263322" y="1294021"/>
                  </a:lnTo>
                  <a:cubicBezTo>
                    <a:pt x="1263322" y="1311849"/>
                    <a:pt x="1248870" y="1326302"/>
                    <a:pt x="1231042" y="1326302"/>
                  </a:cubicBezTo>
                  <a:lnTo>
                    <a:pt x="32280" y="1326302"/>
                  </a:lnTo>
                  <a:cubicBezTo>
                    <a:pt x="23719" y="1326302"/>
                    <a:pt x="15508" y="1322901"/>
                    <a:pt x="9455" y="1316847"/>
                  </a:cubicBezTo>
                  <a:cubicBezTo>
                    <a:pt x="3401" y="1310793"/>
                    <a:pt x="0" y="1302583"/>
                    <a:pt x="0" y="1294021"/>
                  </a:cubicBezTo>
                  <a:lnTo>
                    <a:pt x="0" y="32280"/>
                  </a:lnTo>
                  <a:cubicBezTo>
                    <a:pt x="0" y="23719"/>
                    <a:pt x="3401" y="15508"/>
                    <a:pt x="9455" y="9455"/>
                  </a:cubicBezTo>
                  <a:cubicBezTo>
                    <a:pt x="15508" y="3401"/>
                    <a:pt x="23719" y="0"/>
                    <a:pt x="32280" y="0"/>
                  </a:cubicBezTo>
                  <a:close/>
                </a:path>
              </a:pathLst>
            </a:custGeom>
            <a:solidFill>
              <a:srgbClr val="F8F8F8"/>
            </a:solidFill>
          </p:spPr>
        </p:sp>
        <p:sp>
          <p:nvSpPr>
            <p:cNvPr id="12" name="TextBox 12"/>
            <p:cNvSpPr txBox="1"/>
            <p:nvPr/>
          </p:nvSpPr>
          <p:spPr>
            <a:xfrm>
              <a:off x="0" y="-38100"/>
              <a:ext cx="1263322" cy="1364402"/>
            </a:xfrm>
            <a:prstGeom prst="rect">
              <a:avLst/>
            </a:prstGeom>
          </p:spPr>
          <p:txBody>
            <a:bodyPr lIns="50800" tIns="50800" rIns="50800" bIns="50800" rtlCol="0" anchor="ctr"/>
            <a:lstStyle/>
            <a:p>
              <a:pPr algn="ctr">
                <a:lnSpc>
                  <a:spcPts val="3500"/>
                </a:lnSpc>
              </a:pPr>
            </a:p>
          </p:txBody>
        </p:sp>
      </p:grpSp>
      <p:grpSp>
        <p:nvGrpSpPr>
          <p:cNvPr id="13" name="Group 13"/>
          <p:cNvGrpSpPr/>
          <p:nvPr/>
        </p:nvGrpSpPr>
        <p:grpSpPr>
          <a:xfrm>
            <a:off x="12466263" y="4222499"/>
            <a:ext cx="4796676" cy="5035801"/>
            <a:chOff x="0" y="0"/>
            <a:chExt cx="1263322" cy="1326302"/>
          </a:xfrm>
        </p:grpSpPr>
        <p:sp>
          <p:nvSpPr>
            <p:cNvPr id="14" name="Freeform 14"/>
            <p:cNvSpPr/>
            <p:nvPr/>
          </p:nvSpPr>
          <p:spPr>
            <a:xfrm>
              <a:off x="0" y="0"/>
              <a:ext cx="1263322" cy="1326302"/>
            </a:xfrm>
            <a:custGeom>
              <a:avLst/>
              <a:gdLst/>
              <a:ahLst/>
              <a:cxnLst/>
              <a:rect l="l" t="t" r="r" b="b"/>
              <a:pathLst>
                <a:path w="1263322" h="1326302">
                  <a:moveTo>
                    <a:pt x="32280" y="0"/>
                  </a:moveTo>
                  <a:lnTo>
                    <a:pt x="1231042" y="0"/>
                  </a:lnTo>
                  <a:cubicBezTo>
                    <a:pt x="1239603" y="0"/>
                    <a:pt x="1247814" y="3401"/>
                    <a:pt x="1253867" y="9455"/>
                  </a:cubicBezTo>
                  <a:cubicBezTo>
                    <a:pt x="1259921" y="15508"/>
                    <a:pt x="1263322" y="23719"/>
                    <a:pt x="1263322" y="32280"/>
                  </a:cubicBezTo>
                  <a:lnTo>
                    <a:pt x="1263322" y="1294021"/>
                  </a:lnTo>
                  <a:cubicBezTo>
                    <a:pt x="1263322" y="1311849"/>
                    <a:pt x="1248870" y="1326302"/>
                    <a:pt x="1231042" y="1326302"/>
                  </a:cubicBezTo>
                  <a:lnTo>
                    <a:pt x="32280" y="1326302"/>
                  </a:lnTo>
                  <a:cubicBezTo>
                    <a:pt x="23719" y="1326302"/>
                    <a:pt x="15508" y="1322901"/>
                    <a:pt x="9455" y="1316847"/>
                  </a:cubicBezTo>
                  <a:cubicBezTo>
                    <a:pt x="3401" y="1310793"/>
                    <a:pt x="0" y="1302583"/>
                    <a:pt x="0" y="1294021"/>
                  </a:cubicBezTo>
                  <a:lnTo>
                    <a:pt x="0" y="32280"/>
                  </a:lnTo>
                  <a:cubicBezTo>
                    <a:pt x="0" y="23719"/>
                    <a:pt x="3401" y="15508"/>
                    <a:pt x="9455" y="9455"/>
                  </a:cubicBezTo>
                  <a:cubicBezTo>
                    <a:pt x="15508" y="3401"/>
                    <a:pt x="23719" y="0"/>
                    <a:pt x="32280" y="0"/>
                  </a:cubicBezTo>
                  <a:close/>
                </a:path>
              </a:pathLst>
            </a:custGeom>
            <a:solidFill>
              <a:srgbClr val="F8F8F8"/>
            </a:solidFill>
          </p:spPr>
        </p:sp>
        <p:sp>
          <p:nvSpPr>
            <p:cNvPr id="15" name="TextBox 15"/>
            <p:cNvSpPr txBox="1"/>
            <p:nvPr/>
          </p:nvSpPr>
          <p:spPr>
            <a:xfrm>
              <a:off x="0" y="-38100"/>
              <a:ext cx="1263322" cy="1364402"/>
            </a:xfrm>
            <a:prstGeom prst="rect">
              <a:avLst/>
            </a:prstGeom>
          </p:spPr>
          <p:txBody>
            <a:bodyPr lIns="50800" tIns="50800" rIns="50800" bIns="50800" rtlCol="0" anchor="ctr"/>
            <a:lstStyle/>
            <a:p>
              <a:pPr algn="ctr">
                <a:lnSpc>
                  <a:spcPts val="3500"/>
                </a:lnSpc>
              </a:pPr>
            </a:p>
          </p:txBody>
        </p:sp>
      </p:grpSp>
      <p:grpSp>
        <p:nvGrpSpPr>
          <p:cNvPr id="16" name="Group 16"/>
          <p:cNvGrpSpPr/>
          <p:nvPr/>
        </p:nvGrpSpPr>
        <p:grpSpPr>
          <a:xfrm>
            <a:off x="1399841" y="4547694"/>
            <a:ext cx="4050754" cy="4385411"/>
            <a:chOff x="0" y="0"/>
            <a:chExt cx="5401006" cy="5847215"/>
          </a:xfrm>
        </p:grpSpPr>
        <p:sp>
          <p:nvSpPr>
            <p:cNvPr id="17" name="TextBox 17"/>
            <p:cNvSpPr txBox="1"/>
            <p:nvPr/>
          </p:nvSpPr>
          <p:spPr>
            <a:xfrm>
              <a:off x="0" y="5344017"/>
              <a:ext cx="5401006" cy="503198"/>
            </a:xfrm>
            <a:prstGeom prst="rect">
              <a:avLst/>
            </a:prstGeom>
          </p:spPr>
          <p:txBody>
            <a:bodyPr lIns="0" tIns="0" rIns="0" bIns="0" rtlCol="0" anchor="t">
              <a:spAutoFit/>
            </a:bodyPr>
            <a:lstStyle/>
            <a:p>
              <a:pPr algn="ctr">
                <a:lnSpc>
                  <a:spcPts val="3220"/>
                </a:lnSpc>
              </a:pPr>
            </a:p>
          </p:txBody>
        </p:sp>
        <p:sp>
          <p:nvSpPr>
            <p:cNvPr id="18" name="TextBox 18"/>
            <p:cNvSpPr txBox="1"/>
            <p:nvPr/>
          </p:nvSpPr>
          <p:spPr>
            <a:xfrm>
              <a:off x="0" y="1834599"/>
              <a:ext cx="5401006" cy="3352602"/>
            </a:xfrm>
            <a:prstGeom prst="rect">
              <a:avLst/>
            </a:prstGeom>
          </p:spPr>
          <p:txBody>
            <a:bodyPr lIns="0" tIns="0" rIns="0" bIns="0" rtlCol="0" anchor="t">
              <a:spAutoFit/>
            </a:bodyPr>
            <a:lstStyle/>
            <a:p>
              <a:pPr algn="just">
                <a:lnSpc>
                  <a:spcPts val="3360"/>
                </a:lnSpc>
              </a:pPr>
              <a:r>
                <a:rPr lang="en-US" sz="2800">
                  <a:solidFill>
                    <a:srgbClr val="3C3C3D"/>
                  </a:solidFill>
                  <a:latin typeface="Cabin" panose="00000500000000000000"/>
                  <a:ea typeface="Cabin" panose="00000500000000000000"/>
                  <a:cs typeface="Cabin" panose="00000500000000000000"/>
                  <a:sym typeface="Cabin" panose="00000500000000000000"/>
                </a:rPr>
                <a:t>Hoàn thành hệ thống quản lý trường mầm non tư thục với các chức năng: quản lý học sinh, lớp học, tài khoản, thông báo và hóa đơn.</a:t>
              </a:r>
              <a:endParaRPr lang="en-US" sz="2800">
                <a:solidFill>
                  <a:srgbClr val="3C3C3D"/>
                </a:solidFill>
                <a:latin typeface="Cabin" panose="00000500000000000000"/>
                <a:ea typeface="Cabin" panose="00000500000000000000"/>
                <a:cs typeface="Cabin" panose="00000500000000000000"/>
                <a:sym typeface="Cabin" panose="00000500000000000000"/>
              </a:endParaRPr>
            </a:p>
          </p:txBody>
        </p:sp>
        <p:sp>
          <p:nvSpPr>
            <p:cNvPr id="19" name="Freeform 19"/>
            <p:cNvSpPr/>
            <p:nvPr/>
          </p:nvSpPr>
          <p:spPr>
            <a:xfrm>
              <a:off x="2223792" y="0"/>
              <a:ext cx="958275" cy="1358379"/>
            </a:xfrm>
            <a:custGeom>
              <a:avLst/>
              <a:gdLst/>
              <a:ahLst/>
              <a:cxnLst/>
              <a:rect l="l" t="t" r="r" b="b"/>
              <a:pathLst>
                <a:path w="958275" h="1358379">
                  <a:moveTo>
                    <a:pt x="0" y="0"/>
                  </a:moveTo>
                  <a:lnTo>
                    <a:pt x="958275" y="0"/>
                  </a:lnTo>
                  <a:lnTo>
                    <a:pt x="958275" y="1358379"/>
                  </a:lnTo>
                  <a:lnTo>
                    <a:pt x="0" y="1358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20" name="Group 20"/>
          <p:cNvGrpSpPr/>
          <p:nvPr/>
        </p:nvGrpSpPr>
        <p:grpSpPr>
          <a:xfrm>
            <a:off x="7122262" y="4680695"/>
            <a:ext cx="4050754" cy="3404735"/>
            <a:chOff x="0" y="0"/>
            <a:chExt cx="5401006" cy="4539646"/>
          </a:xfrm>
        </p:grpSpPr>
        <p:sp>
          <p:nvSpPr>
            <p:cNvPr id="21" name="TextBox 21"/>
            <p:cNvSpPr txBox="1"/>
            <p:nvPr/>
          </p:nvSpPr>
          <p:spPr>
            <a:xfrm>
              <a:off x="0" y="4036448"/>
              <a:ext cx="5401006" cy="503198"/>
            </a:xfrm>
            <a:prstGeom prst="rect">
              <a:avLst/>
            </a:prstGeom>
          </p:spPr>
          <p:txBody>
            <a:bodyPr lIns="0" tIns="0" rIns="0" bIns="0" rtlCol="0" anchor="t">
              <a:spAutoFit/>
            </a:bodyPr>
            <a:lstStyle/>
            <a:p>
              <a:pPr algn="ctr">
                <a:lnSpc>
                  <a:spcPts val="3220"/>
                </a:lnSpc>
              </a:pPr>
            </a:p>
          </p:txBody>
        </p:sp>
        <p:sp>
          <p:nvSpPr>
            <p:cNvPr id="22" name="TextBox 22"/>
            <p:cNvSpPr txBox="1"/>
            <p:nvPr/>
          </p:nvSpPr>
          <p:spPr>
            <a:xfrm>
              <a:off x="0" y="1644564"/>
              <a:ext cx="5401006" cy="2235068"/>
            </a:xfrm>
            <a:prstGeom prst="rect">
              <a:avLst/>
            </a:prstGeom>
          </p:spPr>
          <p:txBody>
            <a:bodyPr lIns="0" tIns="0" rIns="0" bIns="0" rtlCol="0" anchor="t">
              <a:spAutoFit/>
            </a:bodyPr>
            <a:lstStyle/>
            <a:p>
              <a:pPr algn="just">
                <a:lnSpc>
                  <a:spcPts val="3360"/>
                </a:lnSpc>
              </a:pPr>
              <a:r>
                <a:rPr lang="en-US" sz="2800">
                  <a:solidFill>
                    <a:srgbClr val="3C3C3D"/>
                  </a:solidFill>
                  <a:latin typeface="Cabin" panose="00000500000000000000"/>
                  <a:ea typeface="Cabin" panose="00000500000000000000"/>
                  <a:cs typeface="Cabin" panose="00000500000000000000"/>
                  <a:sym typeface="Cabin" panose="00000500000000000000"/>
                </a:rPr>
                <a:t>Ứng dụng đáp ứng nhu cầu của Admin, Giáo viên và Phụ huynh, giúp quản lý – tra cứu thông tin dễ dàng.</a:t>
              </a:r>
              <a:endParaRPr lang="en-US" sz="2800">
                <a:solidFill>
                  <a:srgbClr val="3C3C3D"/>
                </a:solidFill>
                <a:latin typeface="Cabin" panose="00000500000000000000"/>
                <a:ea typeface="Cabin" panose="00000500000000000000"/>
                <a:cs typeface="Cabin" panose="00000500000000000000"/>
                <a:sym typeface="Cabin" panose="00000500000000000000"/>
              </a:endParaRPr>
            </a:p>
          </p:txBody>
        </p:sp>
        <p:sp>
          <p:nvSpPr>
            <p:cNvPr id="23" name="Freeform 23"/>
            <p:cNvSpPr/>
            <p:nvPr/>
          </p:nvSpPr>
          <p:spPr>
            <a:xfrm>
              <a:off x="2095272" y="0"/>
              <a:ext cx="1205609" cy="1168344"/>
            </a:xfrm>
            <a:custGeom>
              <a:avLst/>
              <a:gdLst/>
              <a:ahLst/>
              <a:cxnLst/>
              <a:rect l="l" t="t" r="r" b="b"/>
              <a:pathLst>
                <a:path w="1205609" h="1168344">
                  <a:moveTo>
                    <a:pt x="0" y="0"/>
                  </a:moveTo>
                  <a:lnTo>
                    <a:pt x="1205609" y="0"/>
                  </a:lnTo>
                  <a:lnTo>
                    <a:pt x="1205609" y="1168344"/>
                  </a:lnTo>
                  <a:lnTo>
                    <a:pt x="0" y="11683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24" name="Group 24"/>
          <p:cNvGrpSpPr/>
          <p:nvPr/>
        </p:nvGrpSpPr>
        <p:grpSpPr>
          <a:xfrm>
            <a:off x="12837404" y="4547694"/>
            <a:ext cx="4050754" cy="3547261"/>
            <a:chOff x="0" y="0"/>
            <a:chExt cx="5401006" cy="4729681"/>
          </a:xfrm>
        </p:grpSpPr>
        <p:sp>
          <p:nvSpPr>
            <p:cNvPr id="25" name="TextBox 25"/>
            <p:cNvSpPr txBox="1"/>
            <p:nvPr/>
          </p:nvSpPr>
          <p:spPr>
            <a:xfrm>
              <a:off x="0" y="4226483"/>
              <a:ext cx="5401006" cy="503198"/>
            </a:xfrm>
            <a:prstGeom prst="rect">
              <a:avLst/>
            </a:prstGeom>
          </p:spPr>
          <p:txBody>
            <a:bodyPr lIns="0" tIns="0" rIns="0" bIns="0" rtlCol="0" anchor="t">
              <a:spAutoFit/>
            </a:bodyPr>
            <a:lstStyle/>
            <a:p>
              <a:pPr algn="ctr">
                <a:lnSpc>
                  <a:spcPts val="3220"/>
                </a:lnSpc>
              </a:pPr>
            </a:p>
          </p:txBody>
        </p:sp>
        <p:sp>
          <p:nvSpPr>
            <p:cNvPr id="26" name="TextBox 26"/>
            <p:cNvSpPr txBox="1"/>
            <p:nvPr/>
          </p:nvSpPr>
          <p:spPr>
            <a:xfrm>
              <a:off x="0" y="1834599"/>
              <a:ext cx="5401006" cy="2235068"/>
            </a:xfrm>
            <a:prstGeom prst="rect">
              <a:avLst/>
            </a:prstGeom>
          </p:spPr>
          <p:txBody>
            <a:bodyPr lIns="0" tIns="0" rIns="0" bIns="0" rtlCol="0" anchor="t">
              <a:spAutoFit/>
            </a:bodyPr>
            <a:lstStyle/>
            <a:p>
              <a:pPr algn="just">
                <a:lnSpc>
                  <a:spcPts val="3360"/>
                </a:lnSpc>
              </a:pPr>
              <a:r>
                <a:rPr lang="en-US" sz="2800">
                  <a:solidFill>
                    <a:srgbClr val="3C3C3D"/>
                  </a:solidFill>
                  <a:latin typeface="Cabin" panose="00000500000000000000"/>
                  <a:ea typeface="Cabin" panose="00000500000000000000"/>
                  <a:cs typeface="Cabin" panose="00000500000000000000"/>
                  <a:sym typeface="Cabin" panose="00000500000000000000"/>
                </a:rPr>
                <a:t>Hệ thống hoạt động ổn định, đảm bảo tiến độ và chất lượng theo quy trình phát triển phần mềm</a:t>
              </a:r>
              <a:endParaRPr lang="en-US" sz="2800">
                <a:solidFill>
                  <a:srgbClr val="3C3C3D"/>
                </a:solidFill>
                <a:latin typeface="Cabin" panose="00000500000000000000"/>
                <a:ea typeface="Cabin" panose="00000500000000000000"/>
                <a:cs typeface="Cabin" panose="00000500000000000000"/>
                <a:sym typeface="Cabin" panose="00000500000000000000"/>
              </a:endParaRPr>
            </a:p>
          </p:txBody>
        </p:sp>
        <p:sp>
          <p:nvSpPr>
            <p:cNvPr id="27" name="Freeform 27"/>
            <p:cNvSpPr/>
            <p:nvPr/>
          </p:nvSpPr>
          <p:spPr>
            <a:xfrm>
              <a:off x="1957850" y="0"/>
              <a:ext cx="1485305" cy="1358379"/>
            </a:xfrm>
            <a:custGeom>
              <a:avLst/>
              <a:gdLst/>
              <a:ahLst/>
              <a:cxnLst/>
              <a:rect l="l" t="t" r="r" b="b"/>
              <a:pathLst>
                <a:path w="1485305" h="1358379">
                  <a:moveTo>
                    <a:pt x="0" y="0"/>
                  </a:moveTo>
                  <a:lnTo>
                    <a:pt x="1485306" y="0"/>
                  </a:lnTo>
                  <a:lnTo>
                    <a:pt x="1485306" y="1358379"/>
                  </a:lnTo>
                  <a:lnTo>
                    <a:pt x="0" y="1358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82429" y="3235590"/>
          <a:ext cx="17259300" cy="5883593"/>
        </p:xfrm>
        <a:graphic>
          <a:graphicData uri="http://schemas.openxmlformats.org/drawingml/2006/table">
            <a:tbl>
              <a:tblPr/>
              <a:tblGrid>
                <a:gridCol w="4314825"/>
                <a:gridCol w="4314825"/>
                <a:gridCol w="4314825"/>
                <a:gridCol w="4314825"/>
              </a:tblGrid>
              <a:tr h="1345203">
                <a:tc gridSpan="4">
                  <a:txBody>
                    <a:bodyPr/>
                    <a:lstStyle/>
                    <a:p>
                      <a:pPr algn="ctr">
                        <a:lnSpc>
                          <a:spcPts val="6300"/>
                        </a:lnSpc>
                        <a:defRPr/>
                      </a:pPr>
                      <a:r>
                        <a:rPr lang="en-US" sz="4500" b="1">
                          <a:solidFill>
                            <a:srgbClr val="3C3C3D"/>
                          </a:solidFill>
                          <a:latin typeface="Cabin Bold" panose="00000800000000000000"/>
                          <a:ea typeface="Cabin Bold" panose="00000800000000000000"/>
                          <a:cs typeface="Cabin Bold" panose="00000800000000000000"/>
                          <a:sym typeface="Cabin Bold" panose="00000800000000000000"/>
                        </a:rPr>
                        <a:t>Hướng Phát Triển Tương Lai </a:t>
                      </a: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B2E6E6"/>
                    </a:solidFill>
                  </a:tcPr>
                </a:tc>
                <a:tc hMerge="1">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B2E6E6"/>
                    </a:solidFill>
                  </a:tcPr>
                </a:tc>
                <a:tc hMerge="1">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B2E6E6"/>
                    </a:solidFill>
                  </a:tcPr>
                </a:tc>
                <a:tc hMerge="1">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B2E6E6"/>
                    </a:solidFill>
                  </a:tcPr>
                </a:tc>
              </a:tr>
              <a:tr h="4538390">
                <a:tc>
                  <a:txBody>
                    <a:bodyPr/>
                    <a:lstStyle/>
                    <a:p>
                      <a:pPr algn="just">
                        <a:lnSpc>
                          <a:spcPts val="2940"/>
                        </a:lnSpc>
                        <a:defRPr/>
                      </a:pPr>
                      <a:r>
                        <a:rPr lang="en-US" sz="2100">
                          <a:solidFill>
                            <a:srgbClr val="3C3C3D"/>
                          </a:solidFill>
                          <a:latin typeface="Cabin" panose="00000500000000000000"/>
                          <a:ea typeface="Cabin" panose="00000500000000000000"/>
                          <a:cs typeface="Cabin" panose="00000500000000000000"/>
                          <a:sym typeface="Cabin" panose="00000500000000000000"/>
                        </a:rPr>
                        <a:t>Hỗ trợ đa ngôn ngữ cho các trường quốc tế hoặc song ngữ.</a:t>
                      </a: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tc>
                  <a:txBody>
                    <a:bodyPr/>
                    <a:lstStyle/>
                    <a:p>
                      <a:pPr algn="l">
                        <a:lnSpc>
                          <a:spcPts val="2940"/>
                        </a:lnSpc>
                        <a:defRPr/>
                      </a:pPr>
                      <a:r>
                        <a:rPr lang="en-US" sz="2100">
                          <a:solidFill>
                            <a:srgbClr val="3C3C3D"/>
                          </a:solidFill>
                          <a:latin typeface="Cabin" panose="00000500000000000000"/>
                          <a:ea typeface="Cabin" panose="00000500000000000000"/>
                          <a:cs typeface="Cabin" panose="00000500000000000000"/>
                          <a:sym typeface="Cabin" panose="00000500000000000000"/>
                        </a:rPr>
                        <a:t>Phát triển ứng dụng di động cho phụ huynh và giáo viên.</a:t>
                      </a: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tc>
                  <a:txBody>
                    <a:bodyPr/>
                    <a:lstStyle/>
                    <a:p>
                      <a:pPr algn="l">
                        <a:lnSpc>
                          <a:spcPts val="2940"/>
                        </a:lnSpc>
                        <a:defRPr/>
                      </a:pPr>
                      <a:r>
                        <a:rPr lang="en-US" sz="2100">
                          <a:solidFill>
                            <a:srgbClr val="3C3C3D"/>
                          </a:solidFill>
                          <a:latin typeface="Cabin" panose="00000500000000000000"/>
                          <a:ea typeface="Cabin" panose="00000500000000000000"/>
                          <a:cs typeface="Cabin" panose="00000500000000000000"/>
                          <a:sym typeface="Cabin" panose="00000500000000000000"/>
                        </a:rPr>
                        <a:t>Cải thiện trải nghiệm người dùng, bổ sung tính năng AI hỗ trợ gợi ý và phân tích.</a:t>
                      </a: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tc>
                  <a:txBody>
                    <a:bodyPr/>
                    <a:lstStyle/>
                    <a:p>
                      <a:pPr algn="l">
                        <a:lnSpc>
                          <a:spcPts val="2940"/>
                        </a:lnSpc>
                        <a:defRPr/>
                      </a:pPr>
                      <a:r>
                        <a:rPr lang="en-US" sz="2100">
                          <a:solidFill>
                            <a:srgbClr val="3C3C3D"/>
                          </a:solidFill>
                          <a:latin typeface="Cabin" panose="00000500000000000000"/>
                          <a:ea typeface="Cabin" panose="00000500000000000000"/>
                          <a:cs typeface="Cabin" panose="00000500000000000000"/>
                          <a:sym typeface="Cabin" panose="00000500000000000000"/>
                        </a:rPr>
                        <a:t>Mở rộng quản lý: chấm công, báo cáo, và phản hồi trực tuyến.</a:t>
                      </a: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tr>
            </a:tbl>
          </a:graphicData>
        </a:graphic>
      </p:graphicFrame>
      <p:sp>
        <p:nvSpPr>
          <p:cNvPr id="3" name="Freeform 3"/>
          <p:cNvSpPr/>
          <p:nvPr/>
        </p:nvSpPr>
        <p:spPr>
          <a:xfrm rot="584447">
            <a:off x="6130965" y="1442577"/>
            <a:ext cx="1389549" cy="1423353"/>
          </a:xfrm>
          <a:custGeom>
            <a:avLst/>
            <a:gdLst/>
            <a:ahLst/>
            <a:cxnLst/>
            <a:rect l="l" t="t" r="r" b="b"/>
            <a:pathLst>
              <a:path w="1389549" h="1423353">
                <a:moveTo>
                  <a:pt x="0" y="0"/>
                </a:moveTo>
                <a:lnTo>
                  <a:pt x="1389549" y="0"/>
                </a:lnTo>
                <a:lnTo>
                  <a:pt x="1389549" y="1423354"/>
                </a:lnTo>
                <a:lnTo>
                  <a:pt x="0" y="1423354"/>
                </a:lnTo>
                <a:lnTo>
                  <a:pt x="0" y="0"/>
                </a:lnTo>
                <a:close/>
              </a:path>
            </a:pathLst>
          </a:custGeom>
          <a:blipFill>
            <a:blip r:embed="rId1"/>
            <a:stretch>
              <a:fillRect/>
            </a:stretch>
          </a:blipFill>
        </p:spPr>
      </p:sp>
      <p:sp>
        <p:nvSpPr>
          <p:cNvPr id="4" name="Freeform 4"/>
          <p:cNvSpPr/>
          <p:nvPr/>
        </p:nvSpPr>
        <p:spPr>
          <a:xfrm>
            <a:off x="2020465" y="1410452"/>
            <a:ext cx="1446745" cy="1408768"/>
          </a:xfrm>
          <a:custGeom>
            <a:avLst/>
            <a:gdLst/>
            <a:ahLst/>
            <a:cxnLst/>
            <a:rect l="l" t="t" r="r" b="b"/>
            <a:pathLst>
              <a:path w="1446745" h="1408768">
                <a:moveTo>
                  <a:pt x="0" y="0"/>
                </a:moveTo>
                <a:lnTo>
                  <a:pt x="1446745" y="0"/>
                </a:lnTo>
                <a:lnTo>
                  <a:pt x="1446745" y="1408768"/>
                </a:lnTo>
                <a:lnTo>
                  <a:pt x="0" y="1408768"/>
                </a:lnTo>
                <a:lnTo>
                  <a:pt x="0" y="0"/>
                </a:lnTo>
                <a:close/>
              </a:path>
            </a:pathLst>
          </a:custGeom>
          <a:blipFill>
            <a:blip r:embed="rId2"/>
            <a:stretch>
              <a:fillRect/>
            </a:stretch>
          </a:blipFill>
        </p:spPr>
      </p:sp>
      <p:sp>
        <p:nvSpPr>
          <p:cNvPr id="5" name="Freeform 5"/>
          <p:cNvSpPr/>
          <p:nvPr/>
        </p:nvSpPr>
        <p:spPr>
          <a:xfrm rot="-5400000">
            <a:off x="9883423" y="1377261"/>
            <a:ext cx="1408768" cy="1475150"/>
          </a:xfrm>
          <a:custGeom>
            <a:avLst/>
            <a:gdLst/>
            <a:ahLst/>
            <a:cxnLst/>
            <a:rect l="l" t="t" r="r" b="b"/>
            <a:pathLst>
              <a:path w="1408768" h="1475150">
                <a:moveTo>
                  <a:pt x="0" y="0"/>
                </a:moveTo>
                <a:lnTo>
                  <a:pt x="1408768" y="0"/>
                </a:lnTo>
                <a:lnTo>
                  <a:pt x="1408768" y="1475150"/>
                </a:lnTo>
                <a:lnTo>
                  <a:pt x="0" y="1475150"/>
                </a:lnTo>
                <a:lnTo>
                  <a:pt x="0" y="0"/>
                </a:lnTo>
                <a:close/>
              </a:path>
            </a:pathLst>
          </a:custGeom>
          <a:blipFill>
            <a:blip r:embed="rId3"/>
            <a:stretch>
              <a:fillRect/>
            </a:stretch>
          </a:blipFill>
        </p:spPr>
      </p:sp>
      <p:sp>
        <p:nvSpPr>
          <p:cNvPr id="6" name="Freeform 6"/>
          <p:cNvSpPr/>
          <p:nvPr/>
        </p:nvSpPr>
        <p:spPr>
          <a:xfrm rot="3799212">
            <a:off x="13840696" y="1324802"/>
            <a:ext cx="1721967" cy="1717662"/>
          </a:xfrm>
          <a:custGeom>
            <a:avLst/>
            <a:gdLst/>
            <a:ahLst/>
            <a:cxnLst/>
            <a:rect l="l" t="t" r="r" b="b"/>
            <a:pathLst>
              <a:path w="1721967" h="1717662">
                <a:moveTo>
                  <a:pt x="0" y="0"/>
                </a:moveTo>
                <a:lnTo>
                  <a:pt x="1721967" y="0"/>
                </a:lnTo>
                <a:lnTo>
                  <a:pt x="1721967" y="1717662"/>
                </a:lnTo>
                <a:lnTo>
                  <a:pt x="0" y="1717662"/>
                </a:lnTo>
                <a:lnTo>
                  <a:pt x="0" y="0"/>
                </a:lnTo>
                <a:close/>
              </a:path>
            </a:pathLst>
          </a:custGeom>
          <a:blipFill>
            <a:blip r:embed="rId4"/>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4506132"/>
            <a:ext cx="18288000" cy="5943590"/>
            <a:chOff x="0" y="0"/>
            <a:chExt cx="24384000" cy="7924786"/>
          </a:xfrm>
        </p:grpSpPr>
        <p:sp>
          <p:nvSpPr>
            <p:cNvPr id="3" name="AutoShape 3"/>
            <p:cNvSpPr/>
            <p:nvPr/>
          </p:nvSpPr>
          <p:spPr>
            <a:xfrm>
              <a:off x="0" y="0"/>
              <a:ext cx="24384000" cy="7924786"/>
            </a:xfrm>
            <a:prstGeom prst="rect">
              <a:avLst/>
            </a:prstGeom>
            <a:solidFill>
              <a:srgbClr val="FFD8EE"/>
            </a:solidFill>
          </p:spPr>
        </p:sp>
      </p:grpSp>
      <p:sp>
        <p:nvSpPr>
          <p:cNvPr id="4" name="TextBox 4"/>
          <p:cNvSpPr txBox="1"/>
          <p:nvPr/>
        </p:nvSpPr>
        <p:spPr>
          <a:xfrm>
            <a:off x="2560283" y="3678111"/>
            <a:ext cx="14058083" cy="2464939"/>
          </a:xfrm>
          <a:prstGeom prst="rect">
            <a:avLst/>
          </a:prstGeom>
        </p:spPr>
        <p:txBody>
          <a:bodyPr lIns="0" tIns="0" rIns="0" bIns="0" rtlCol="0" anchor="t">
            <a:spAutoFit/>
          </a:bodyPr>
          <a:lstStyle/>
          <a:p>
            <a:pPr algn="l">
              <a:lnSpc>
                <a:spcPts val="6515"/>
              </a:lnSpc>
            </a:pPr>
            <a:r>
              <a:rPr lang="en-US" sz="5665">
                <a:solidFill>
                  <a:srgbClr val="FFD8EE"/>
                </a:solidFill>
                <a:latin typeface="Cabin" panose="00000500000000000000"/>
                <a:ea typeface="Cabin" panose="00000500000000000000"/>
                <a:cs typeface="Cabin" panose="00000500000000000000"/>
                <a:sym typeface="Cabin" panose="00000500000000000000"/>
              </a:rPr>
              <a:t>Xin chân thành cảm ơn thầy và các bạn đã</a:t>
            </a:r>
            <a:r>
              <a:rPr lang="en-US" sz="5665">
                <a:solidFill>
                  <a:srgbClr val="FF961B"/>
                </a:solidFill>
                <a:latin typeface="Cabin" panose="00000500000000000000"/>
                <a:ea typeface="Cabin" panose="00000500000000000000"/>
                <a:cs typeface="Cabin" panose="00000500000000000000"/>
                <a:sym typeface="Cabin" panose="00000500000000000000"/>
              </a:rPr>
              <a:t> </a:t>
            </a:r>
            <a:r>
              <a:rPr lang="en-US" sz="5665">
                <a:solidFill>
                  <a:srgbClr val="FDFDFD"/>
                </a:solidFill>
                <a:latin typeface="Cabin" panose="00000500000000000000"/>
                <a:ea typeface="Cabin" panose="00000500000000000000"/>
                <a:cs typeface="Cabin" panose="00000500000000000000"/>
                <a:sym typeface="Cabin" panose="00000500000000000000"/>
              </a:rPr>
              <a:t>lắng nghe phần trình bày của nhóm chúng em!</a:t>
            </a:r>
            <a:endParaRPr lang="en-US" sz="5665">
              <a:solidFill>
                <a:srgbClr val="FDFDFD"/>
              </a:solidFill>
              <a:latin typeface="Cabin" panose="00000500000000000000"/>
              <a:ea typeface="Cabin" panose="00000500000000000000"/>
              <a:cs typeface="Cabin" panose="00000500000000000000"/>
              <a:sym typeface="Cabin" panose="00000500000000000000"/>
            </a:endParaRPr>
          </a:p>
          <a:p>
            <a:pPr algn="l">
              <a:lnSpc>
                <a:spcPts val="6515"/>
              </a:lnSpc>
            </a:pPr>
            <a:r>
              <a:rPr lang="en-US" sz="5665">
                <a:solidFill>
                  <a:srgbClr val="000000"/>
                </a:solidFill>
                <a:latin typeface="Cabin" panose="00000500000000000000"/>
                <a:ea typeface="Cabin" panose="00000500000000000000"/>
                <a:cs typeface="Cabin" panose="00000500000000000000"/>
                <a:sym typeface="Cabin" panose="00000500000000000000"/>
              </a:rPr>
              <a:t> </a:t>
            </a:r>
            <a:endParaRPr lang="en-US" sz="5665">
              <a:solidFill>
                <a:srgbClr val="000000"/>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2838600"/>
          </a:xfrm>
          <a:custGeom>
            <a:avLst/>
            <a:gdLst/>
            <a:ahLst/>
            <a:cxnLst/>
            <a:rect l="l" t="t" r="r" b="b"/>
            <a:pathLst>
              <a:path w="19352465" h="2838600">
                <a:moveTo>
                  <a:pt x="0" y="0"/>
                </a:moveTo>
                <a:lnTo>
                  <a:pt x="19352465" y="0"/>
                </a:lnTo>
                <a:lnTo>
                  <a:pt x="19352465" y="2838600"/>
                </a:lnTo>
                <a:lnTo>
                  <a:pt x="0" y="2838600"/>
                </a:lnTo>
                <a:lnTo>
                  <a:pt x="0" y="0"/>
                </a:lnTo>
                <a:close/>
              </a:path>
            </a:pathLst>
          </a:custGeom>
          <a:blipFill>
            <a:blip r:embed="rId1">
              <a:extLst>
                <a:ext uri="{96DAC541-7B7A-43D3-8B79-37D633B846F1}">
                  <asvg:svgBlip xmlns:asvg="http://schemas.microsoft.com/office/drawing/2016/SVG/main" r:embed="rId2"/>
                </a:ext>
              </a:extLst>
            </a:blip>
            <a:stretch>
              <a:fillRect b="-283025"/>
            </a:stretch>
          </a:blipFill>
        </p:spPr>
      </p:sp>
      <p:grpSp>
        <p:nvGrpSpPr>
          <p:cNvPr id="3" name="Group 3"/>
          <p:cNvGrpSpPr/>
          <p:nvPr/>
        </p:nvGrpSpPr>
        <p:grpSpPr>
          <a:xfrm>
            <a:off x="1466449" y="3279922"/>
            <a:ext cx="4226160" cy="1027518"/>
            <a:chOff x="0" y="0"/>
            <a:chExt cx="1537876" cy="373908"/>
          </a:xfrm>
        </p:grpSpPr>
        <p:sp>
          <p:nvSpPr>
            <p:cNvPr id="4" name="Freeform 4"/>
            <p:cNvSpPr/>
            <p:nvPr/>
          </p:nvSpPr>
          <p:spPr>
            <a:xfrm>
              <a:off x="0" y="0"/>
              <a:ext cx="1537876" cy="373908"/>
            </a:xfrm>
            <a:custGeom>
              <a:avLst/>
              <a:gdLst/>
              <a:ahLst/>
              <a:cxnLst/>
              <a:rect l="l" t="t" r="r" b="b"/>
              <a:pathLst>
                <a:path w="1537876" h="373908">
                  <a:moveTo>
                    <a:pt x="0" y="0"/>
                  </a:moveTo>
                  <a:lnTo>
                    <a:pt x="1537876" y="0"/>
                  </a:lnTo>
                  <a:lnTo>
                    <a:pt x="1537876" y="373908"/>
                  </a:lnTo>
                  <a:lnTo>
                    <a:pt x="0" y="373908"/>
                  </a:lnTo>
                  <a:close/>
                </a:path>
              </a:pathLst>
            </a:custGeom>
            <a:solidFill>
              <a:srgbClr val="B2E6E6"/>
            </a:solidFill>
          </p:spPr>
        </p:sp>
        <p:sp>
          <p:nvSpPr>
            <p:cNvPr id="5" name="TextBox 5"/>
            <p:cNvSpPr txBox="1"/>
            <p:nvPr/>
          </p:nvSpPr>
          <p:spPr>
            <a:xfrm>
              <a:off x="0" y="-28575"/>
              <a:ext cx="1537876" cy="402483"/>
            </a:xfrm>
            <a:prstGeom prst="rect">
              <a:avLst/>
            </a:prstGeom>
          </p:spPr>
          <p:txBody>
            <a:bodyPr lIns="254000" tIns="254000" rIns="254000" bIns="254000" rtlCol="0" anchor="ctr"/>
            <a:lstStyle/>
            <a:p>
              <a:pPr algn="just">
                <a:lnSpc>
                  <a:spcPts val="2380"/>
                </a:lnSpc>
              </a:pPr>
              <a:r>
                <a:rPr lang="en-US" sz="1700" b="1">
                  <a:solidFill>
                    <a:srgbClr val="3C3C3D"/>
                  </a:solidFill>
                  <a:latin typeface="Cabin Bold" panose="00000800000000000000"/>
                  <a:ea typeface="Cabin Bold" panose="00000800000000000000"/>
                  <a:cs typeface="Cabin Bold" panose="00000800000000000000"/>
                  <a:sym typeface="Cabin Bold" panose="00000800000000000000"/>
                </a:rPr>
                <a:t>Lập kế hoạch</a:t>
              </a:r>
              <a:r>
                <a:rPr lang="en-US" sz="1700">
                  <a:solidFill>
                    <a:srgbClr val="3C3C3D"/>
                  </a:solidFill>
                  <a:latin typeface="Cabin" panose="00000500000000000000"/>
                  <a:ea typeface="Cabin" panose="00000500000000000000"/>
                  <a:cs typeface="Cabin" panose="00000500000000000000"/>
                  <a:sym typeface="Cabin" panose="00000500000000000000"/>
                </a:rPr>
                <a:t>: Tạo tiến độ, mốc thời gian rõ ràng..</a:t>
              </a:r>
              <a:endParaRPr lang="en-US" sz="1700">
                <a:solidFill>
                  <a:srgbClr val="3C3C3D"/>
                </a:solidFill>
                <a:latin typeface="Cabin" panose="00000500000000000000"/>
                <a:ea typeface="Cabin" panose="00000500000000000000"/>
                <a:cs typeface="Cabin" panose="00000500000000000000"/>
                <a:sym typeface="Cabin" panose="00000500000000000000"/>
              </a:endParaRPr>
            </a:p>
          </p:txBody>
        </p:sp>
      </p:grpSp>
      <p:grpSp>
        <p:nvGrpSpPr>
          <p:cNvPr id="6" name="Group 6"/>
          <p:cNvGrpSpPr/>
          <p:nvPr/>
        </p:nvGrpSpPr>
        <p:grpSpPr>
          <a:xfrm>
            <a:off x="1467793" y="4516965"/>
            <a:ext cx="4226160" cy="1027518"/>
            <a:chOff x="0" y="0"/>
            <a:chExt cx="1537876" cy="373908"/>
          </a:xfrm>
        </p:grpSpPr>
        <p:sp>
          <p:nvSpPr>
            <p:cNvPr id="7" name="Freeform 7"/>
            <p:cNvSpPr/>
            <p:nvPr/>
          </p:nvSpPr>
          <p:spPr>
            <a:xfrm>
              <a:off x="0" y="0"/>
              <a:ext cx="1537876" cy="373908"/>
            </a:xfrm>
            <a:custGeom>
              <a:avLst/>
              <a:gdLst/>
              <a:ahLst/>
              <a:cxnLst/>
              <a:rect l="l" t="t" r="r" b="b"/>
              <a:pathLst>
                <a:path w="1537876" h="373908">
                  <a:moveTo>
                    <a:pt x="0" y="0"/>
                  </a:moveTo>
                  <a:lnTo>
                    <a:pt x="1537876" y="0"/>
                  </a:lnTo>
                  <a:lnTo>
                    <a:pt x="1537876" y="373908"/>
                  </a:lnTo>
                  <a:lnTo>
                    <a:pt x="0" y="373908"/>
                  </a:lnTo>
                  <a:close/>
                </a:path>
              </a:pathLst>
            </a:custGeom>
            <a:solidFill>
              <a:srgbClr val="FFD8EE"/>
            </a:solidFill>
          </p:spPr>
        </p:sp>
        <p:sp>
          <p:nvSpPr>
            <p:cNvPr id="8" name="TextBox 8"/>
            <p:cNvSpPr txBox="1"/>
            <p:nvPr/>
          </p:nvSpPr>
          <p:spPr>
            <a:xfrm>
              <a:off x="0" y="-28575"/>
              <a:ext cx="1537876" cy="402483"/>
            </a:xfrm>
            <a:prstGeom prst="rect">
              <a:avLst/>
            </a:prstGeom>
          </p:spPr>
          <p:txBody>
            <a:bodyPr lIns="254000" tIns="254000" rIns="254000" bIns="254000" rtlCol="0" anchor="ctr"/>
            <a:lstStyle/>
            <a:p>
              <a:pPr algn="just">
                <a:lnSpc>
                  <a:spcPts val="2380"/>
                </a:lnSpc>
              </a:pPr>
              <a:r>
                <a:rPr lang="en-US" sz="1700" b="1">
                  <a:solidFill>
                    <a:srgbClr val="3C3C3D"/>
                  </a:solidFill>
                  <a:latin typeface="Cabin Bold" panose="00000800000000000000"/>
                  <a:ea typeface="Cabin Bold" panose="00000800000000000000"/>
                  <a:cs typeface="Cabin Bold" panose="00000800000000000000"/>
                  <a:sym typeface="Cabin Bold" panose="00000800000000000000"/>
                </a:rPr>
                <a:t>Theo dõi tiến độ:</a:t>
              </a:r>
              <a:r>
                <a:rPr lang="en-US" sz="1700">
                  <a:solidFill>
                    <a:srgbClr val="3C3C3D"/>
                  </a:solidFill>
                  <a:latin typeface="Cabin" panose="00000500000000000000"/>
                  <a:ea typeface="Cabin" panose="00000500000000000000"/>
                  <a:cs typeface="Cabin" panose="00000500000000000000"/>
                  <a:sym typeface="Cabin" panose="00000500000000000000"/>
                </a:rPr>
                <a:t> Cập nhật trạng thái công việc dễ dàng.</a:t>
              </a:r>
              <a:endParaRPr lang="en-US" sz="1700">
                <a:solidFill>
                  <a:srgbClr val="3C3C3D"/>
                </a:solidFill>
                <a:latin typeface="Cabin" panose="00000500000000000000"/>
                <a:ea typeface="Cabin" panose="00000500000000000000"/>
                <a:cs typeface="Cabin" panose="00000500000000000000"/>
                <a:sym typeface="Cabin" panose="00000500000000000000"/>
              </a:endParaRPr>
            </a:p>
          </p:txBody>
        </p:sp>
      </p:grpSp>
      <p:grpSp>
        <p:nvGrpSpPr>
          <p:cNvPr id="9" name="Group 9"/>
          <p:cNvGrpSpPr>
            <a:grpSpLocks noChangeAspect="1"/>
          </p:cNvGrpSpPr>
          <p:nvPr/>
        </p:nvGrpSpPr>
        <p:grpSpPr>
          <a:xfrm>
            <a:off x="13738737" y="3279922"/>
            <a:ext cx="2404302" cy="2404293"/>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grpSp>
        <p:nvGrpSpPr>
          <p:cNvPr id="11" name="Group 11"/>
          <p:cNvGrpSpPr>
            <a:grpSpLocks noChangeAspect="1"/>
          </p:cNvGrpSpPr>
          <p:nvPr/>
        </p:nvGrpSpPr>
        <p:grpSpPr>
          <a:xfrm>
            <a:off x="6706658" y="3184270"/>
            <a:ext cx="4874684" cy="5037845"/>
            <a:chOff x="0" y="0"/>
            <a:chExt cx="6362700" cy="6575666"/>
          </a:xfrm>
        </p:grpSpPr>
        <p:sp>
          <p:nvSpPr>
            <p:cNvPr id="12" name="Freeform 12"/>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4"/>
              <a:stretch>
                <a:fillRect l="-1676" r="-1676"/>
              </a:stretch>
            </a:blipFill>
          </p:spPr>
        </p:sp>
      </p:grpSp>
      <p:grpSp>
        <p:nvGrpSpPr>
          <p:cNvPr id="13" name="Group 13"/>
          <p:cNvGrpSpPr/>
          <p:nvPr/>
        </p:nvGrpSpPr>
        <p:grpSpPr>
          <a:xfrm>
            <a:off x="1466449" y="5754008"/>
            <a:ext cx="4226160" cy="1027518"/>
            <a:chOff x="0" y="0"/>
            <a:chExt cx="1537876" cy="373908"/>
          </a:xfrm>
        </p:grpSpPr>
        <p:sp>
          <p:nvSpPr>
            <p:cNvPr id="14" name="Freeform 14"/>
            <p:cNvSpPr/>
            <p:nvPr/>
          </p:nvSpPr>
          <p:spPr>
            <a:xfrm>
              <a:off x="0" y="0"/>
              <a:ext cx="1537876" cy="373908"/>
            </a:xfrm>
            <a:custGeom>
              <a:avLst/>
              <a:gdLst/>
              <a:ahLst/>
              <a:cxnLst/>
              <a:rect l="l" t="t" r="r" b="b"/>
              <a:pathLst>
                <a:path w="1537876" h="373908">
                  <a:moveTo>
                    <a:pt x="0" y="0"/>
                  </a:moveTo>
                  <a:lnTo>
                    <a:pt x="1537876" y="0"/>
                  </a:lnTo>
                  <a:lnTo>
                    <a:pt x="1537876" y="373908"/>
                  </a:lnTo>
                  <a:lnTo>
                    <a:pt x="0" y="373908"/>
                  </a:lnTo>
                  <a:close/>
                </a:path>
              </a:pathLst>
            </a:custGeom>
            <a:solidFill>
              <a:srgbClr val="B2E6E6"/>
            </a:solidFill>
          </p:spPr>
        </p:sp>
        <p:sp>
          <p:nvSpPr>
            <p:cNvPr id="15" name="TextBox 15"/>
            <p:cNvSpPr txBox="1"/>
            <p:nvPr/>
          </p:nvSpPr>
          <p:spPr>
            <a:xfrm>
              <a:off x="0" y="-28575"/>
              <a:ext cx="1537876" cy="402483"/>
            </a:xfrm>
            <a:prstGeom prst="rect">
              <a:avLst/>
            </a:prstGeom>
          </p:spPr>
          <p:txBody>
            <a:bodyPr lIns="254000" tIns="254000" rIns="254000" bIns="254000" rtlCol="0" anchor="ctr"/>
            <a:lstStyle/>
            <a:p>
              <a:pPr algn="just">
                <a:lnSpc>
                  <a:spcPts val="2380"/>
                </a:lnSpc>
              </a:pPr>
              <a:r>
                <a:rPr lang="en-US" sz="1700" b="1">
                  <a:solidFill>
                    <a:srgbClr val="3C3C3D"/>
                  </a:solidFill>
                  <a:latin typeface="Cabin Bold" panose="00000800000000000000"/>
                  <a:ea typeface="Cabin Bold" panose="00000800000000000000"/>
                  <a:cs typeface="Cabin Bold" panose="00000800000000000000"/>
                  <a:sym typeface="Cabin Bold" panose="00000800000000000000"/>
                </a:rPr>
                <a:t>Phân bổ nguồn lực:</a:t>
              </a:r>
              <a:r>
                <a:rPr lang="en-US" sz="1700">
                  <a:solidFill>
                    <a:srgbClr val="3C3C3D"/>
                  </a:solidFill>
                  <a:latin typeface="Cabin" panose="00000500000000000000"/>
                  <a:ea typeface="Cabin" panose="00000500000000000000"/>
                  <a:cs typeface="Cabin" panose="00000500000000000000"/>
                  <a:sym typeface="Cabin" panose="00000500000000000000"/>
                </a:rPr>
                <a:t> Quản lý nhân sự &amp; chi phí hiệu quả.</a:t>
              </a:r>
              <a:endParaRPr lang="en-US" sz="1700">
                <a:solidFill>
                  <a:srgbClr val="3C3C3D"/>
                </a:solidFill>
                <a:latin typeface="Cabin" panose="00000500000000000000"/>
                <a:ea typeface="Cabin" panose="00000500000000000000"/>
                <a:cs typeface="Cabin" panose="00000500000000000000"/>
                <a:sym typeface="Cabin" panose="00000500000000000000"/>
              </a:endParaRPr>
            </a:p>
          </p:txBody>
        </p:sp>
      </p:grpSp>
      <p:grpSp>
        <p:nvGrpSpPr>
          <p:cNvPr id="16" name="Group 16"/>
          <p:cNvGrpSpPr/>
          <p:nvPr/>
        </p:nvGrpSpPr>
        <p:grpSpPr>
          <a:xfrm>
            <a:off x="1467793" y="8230782"/>
            <a:ext cx="4224817" cy="1027518"/>
            <a:chOff x="0" y="0"/>
            <a:chExt cx="1537387" cy="373908"/>
          </a:xfrm>
        </p:grpSpPr>
        <p:sp>
          <p:nvSpPr>
            <p:cNvPr id="17" name="Freeform 17"/>
            <p:cNvSpPr/>
            <p:nvPr/>
          </p:nvSpPr>
          <p:spPr>
            <a:xfrm>
              <a:off x="0" y="0"/>
              <a:ext cx="1537387" cy="373908"/>
            </a:xfrm>
            <a:custGeom>
              <a:avLst/>
              <a:gdLst/>
              <a:ahLst/>
              <a:cxnLst/>
              <a:rect l="l" t="t" r="r" b="b"/>
              <a:pathLst>
                <a:path w="1537387" h="373908">
                  <a:moveTo>
                    <a:pt x="0" y="0"/>
                  </a:moveTo>
                  <a:lnTo>
                    <a:pt x="1537387" y="0"/>
                  </a:lnTo>
                  <a:lnTo>
                    <a:pt x="1537387" y="373908"/>
                  </a:lnTo>
                  <a:lnTo>
                    <a:pt x="0" y="373908"/>
                  </a:lnTo>
                  <a:close/>
                </a:path>
              </a:pathLst>
            </a:custGeom>
            <a:solidFill>
              <a:srgbClr val="B2E6E6"/>
            </a:solidFill>
          </p:spPr>
        </p:sp>
        <p:sp>
          <p:nvSpPr>
            <p:cNvPr id="18" name="TextBox 18"/>
            <p:cNvSpPr txBox="1"/>
            <p:nvPr/>
          </p:nvSpPr>
          <p:spPr>
            <a:xfrm>
              <a:off x="0" y="-28575"/>
              <a:ext cx="1537387" cy="402483"/>
            </a:xfrm>
            <a:prstGeom prst="rect">
              <a:avLst/>
            </a:prstGeom>
          </p:spPr>
          <p:txBody>
            <a:bodyPr lIns="254000" tIns="254000" rIns="254000" bIns="254000" rtlCol="0" anchor="ctr"/>
            <a:lstStyle/>
            <a:p>
              <a:pPr algn="just">
                <a:lnSpc>
                  <a:spcPts val="2380"/>
                </a:lnSpc>
              </a:pPr>
              <a:r>
                <a:rPr lang="en-US" sz="1700" b="1">
                  <a:solidFill>
                    <a:srgbClr val="3C3C3D"/>
                  </a:solidFill>
                  <a:latin typeface="Cabin Bold" panose="00000800000000000000"/>
                  <a:ea typeface="Cabin Bold" panose="00000800000000000000"/>
                  <a:cs typeface="Cabin Bold" panose="00000800000000000000"/>
                  <a:sym typeface="Cabin Bold" panose="00000800000000000000"/>
                </a:rPr>
                <a:t>Báo cáo trực quan</a:t>
              </a:r>
              <a:r>
                <a:rPr lang="en-US" sz="1700">
                  <a:solidFill>
                    <a:srgbClr val="3C3C3D"/>
                  </a:solidFill>
                  <a:latin typeface="Cabin" panose="00000500000000000000"/>
                  <a:ea typeface="Cabin" panose="00000500000000000000"/>
                  <a:cs typeface="Cabin" panose="00000500000000000000"/>
                  <a:sym typeface="Cabin" panose="00000500000000000000"/>
                </a:rPr>
                <a:t>: Biểu đồ Gantt, báo cáo tổng hợp nhanh</a:t>
              </a:r>
              <a:endParaRPr lang="en-US" sz="1700">
                <a:solidFill>
                  <a:srgbClr val="3C3C3D"/>
                </a:solidFill>
                <a:latin typeface="Cabin" panose="00000500000000000000"/>
                <a:ea typeface="Cabin" panose="00000500000000000000"/>
                <a:cs typeface="Cabin" panose="00000500000000000000"/>
                <a:sym typeface="Cabin" panose="00000500000000000000"/>
              </a:endParaRPr>
            </a:p>
          </p:txBody>
        </p:sp>
      </p:grpSp>
      <p:grpSp>
        <p:nvGrpSpPr>
          <p:cNvPr id="19" name="Group 19"/>
          <p:cNvGrpSpPr/>
          <p:nvPr/>
        </p:nvGrpSpPr>
        <p:grpSpPr>
          <a:xfrm>
            <a:off x="1467793" y="6991050"/>
            <a:ext cx="4226160" cy="1027518"/>
            <a:chOff x="0" y="0"/>
            <a:chExt cx="1537876" cy="373908"/>
          </a:xfrm>
        </p:grpSpPr>
        <p:sp>
          <p:nvSpPr>
            <p:cNvPr id="20" name="Freeform 20"/>
            <p:cNvSpPr/>
            <p:nvPr/>
          </p:nvSpPr>
          <p:spPr>
            <a:xfrm>
              <a:off x="0" y="0"/>
              <a:ext cx="1537876" cy="373908"/>
            </a:xfrm>
            <a:custGeom>
              <a:avLst/>
              <a:gdLst/>
              <a:ahLst/>
              <a:cxnLst/>
              <a:rect l="l" t="t" r="r" b="b"/>
              <a:pathLst>
                <a:path w="1537876" h="373908">
                  <a:moveTo>
                    <a:pt x="0" y="0"/>
                  </a:moveTo>
                  <a:lnTo>
                    <a:pt x="1537876" y="0"/>
                  </a:lnTo>
                  <a:lnTo>
                    <a:pt x="1537876" y="373908"/>
                  </a:lnTo>
                  <a:lnTo>
                    <a:pt x="0" y="373908"/>
                  </a:lnTo>
                  <a:close/>
                </a:path>
              </a:pathLst>
            </a:custGeom>
            <a:solidFill>
              <a:srgbClr val="FFD8EE"/>
            </a:solidFill>
          </p:spPr>
        </p:sp>
        <p:sp>
          <p:nvSpPr>
            <p:cNvPr id="21" name="TextBox 21"/>
            <p:cNvSpPr txBox="1"/>
            <p:nvPr/>
          </p:nvSpPr>
          <p:spPr>
            <a:xfrm>
              <a:off x="0" y="-28575"/>
              <a:ext cx="1537876" cy="402483"/>
            </a:xfrm>
            <a:prstGeom prst="rect">
              <a:avLst/>
            </a:prstGeom>
          </p:spPr>
          <p:txBody>
            <a:bodyPr lIns="254000" tIns="254000" rIns="254000" bIns="254000" rtlCol="0" anchor="ctr"/>
            <a:lstStyle/>
            <a:p>
              <a:pPr algn="just">
                <a:lnSpc>
                  <a:spcPts val="2380"/>
                </a:lnSpc>
              </a:pPr>
              <a:r>
                <a:rPr lang="en-US" sz="1700" b="1">
                  <a:solidFill>
                    <a:srgbClr val="3C3C3D"/>
                  </a:solidFill>
                  <a:latin typeface="Cabin Bold" panose="00000800000000000000"/>
                  <a:ea typeface="Cabin Bold" panose="00000800000000000000"/>
                  <a:cs typeface="Cabin Bold" panose="00000800000000000000"/>
                  <a:sym typeface="Cabin Bold" panose="00000800000000000000"/>
                </a:rPr>
                <a:t>Phối hợp nhóm</a:t>
              </a:r>
              <a:r>
                <a:rPr lang="en-US" sz="1700">
                  <a:solidFill>
                    <a:srgbClr val="3C3C3D"/>
                  </a:solidFill>
                  <a:latin typeface="Cabin" panose="00000500000000000000"/>
                  <a:ea typeface="Cabin" panose="00000500000000000000"/>
                  <a:cs typeface="Cabin" panose="00000500000000000000"/>
                  <a:sym typeface="Cabin" panose="00000500000000000000"/>
                </a:rPr>
                <a:t>: Làm việc nhóm và chia sẻ dữ liệu dễ dàng</a:t>
              </a:r>
              <a:endParaRPr lang="en-US" sz="1700">
                <a:solidFill>
                  <a:srgbClr val="3C3C3D"/>
                </a:solidFill>
                <a:latin typeface="Cabin" panose="00000500000000000000"/>
                <a:ea typeface="Cabin" panose="00000500000000000000"/>
                <a:cs typeface="Cabin" panose="00000500000000000000"/>
                <a:sym typeface="Cabin" panose="00000500000000000000"/>
              </a:endParaRPr>
            </a:p>
          </p:txBody>
        </p:sp>
      </p:grpSp>
      <p:grpSp>
        <p:nvGrpSpPr>
          <p:cNvPr id="22" name="Group 22"/>
          <p:cNvGrpSpPr>
            <a:grpSpLocks noChangeAspect="1"/>
          </p:cNvGrpSpPr>
          <p:nvPr/>
        </p:nvGrpSpPr>
        <p:grpSpPr>
          <a:xfrm>
            <a:off x="13738737" y="6057350"/>
            <a:ext cx="2404302" cy="2404293"/>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sp>
        <p:nvSpPr>
          <p:cNvPr id="24" name="TextBox 24"/>
          <p:cNvSpPr txBox="1"/>
          <p:nvPr/>
        </p:nvSpPr>
        <p:spPr>
          <a:xfrm>
            <a:off x="1028700" y="816521"/>
            <a:ext cx="16230600" cy="1095375"/>
          </a:xfrm>
          <a:prstGeom prst="rect">
            <a:avLst/>
          </a:prstGeom>
        </p:spPr>
        <p:txBody>
          <a:bodyPr lIns="0" tIns="0" rIns="0" bIns="0" rtlCol="0" anchor="t">
            <a:spAutoFit/>
          </a:bodyPr>
          <a:lstStyle/>
          <a:p>
            <a:pPr algn="ctr">
              <a:lnSpc>
                <a:spcPts val="8640"/>
              </a:lnSpc>
            </a:pPr>
            <a:r>
              <a:rPr lang="en-US" sz="7200" b="1" spc="-144">
                <a:solidFill>
                  <a:srgbClr val="3C3C3D"/>
                </a:solidFill>
                <a:latin typeface="Cabin Bold" panose="00000800000000000000"/>
                <a:ea typeface="Cabin Bold" panose="00000800000000000000"/>
                <a:cs typeface="Cabin Bold" panose="00000800000000000000"/>
                <a:sym typeface="Cabin Bold" panose="00000800000000000000"/>
              </a:rPr>
              <a:t>Quản Lý Dự Án</a:t>
            </a:r>
            <a:endParaRPr lang="en-US" sz="7200" b="1" spc="-144">
              <a:solidFill>
                <a:srgbClr val="3C3C3D"/>
              </a:solidFill>
              <a:latin typeface="Cabin Bold" panose="00000800000000000000"/>
              <a:ea typeface="Cabin Bold" panose="00000800000000000000"/>
              <a:cs typeface="Cabin Bold" panose="00000800000000000000"/>
              <a:sym typeface="Cabin Bold" panose="00000800000000000000"/>
            </a:endParaRPr>
          </a:p>
        </p:txBody>
      </p:sp>
      <p:sp>
        <p:nvSpPr>
          <p:cNvPr id="25" name="TextBox 25"/>
          <p:cNvSpPr txBox="1"/>
          <p:nvPr/>
        </p:nvSpPr>
        <p:spPr>
          <a:xfrm>
            <a:off x="1466449" y="8584204"/>
            <a:ext cx="15355102" cy="1095375"/>
          </a:xfrm>
          <a:prstGeom prst="rect">
            <a:avLst/>
          </a:prstGeom>
        </p:spPr>
        <p:txBody>
          <a:bodyPr lIns="0" tIns="0" rIns="0" bIns="0" rtlCol="0" anchor="t">
            <a:spAutoFit/>
          </a:bodyPr>
          <a:lstStyle/>
          <a:p>
            <a:pPr algn="ctr">
              <a:lnSpc>
                <a:spcPts val="8640"/>
              </a:lnSpc>
            </a:pPr>
            <a:r>
              <a:rPr lang="en-US" sz="7200" spc="-144">
                <a:gradFill>
                  <a:gsLst>
                    <a:gs pos="0">
                      <a:srgbClr val="0097B2">
                        <a:alpha val="100000"/>
                      </a:srgbClr>
                    </a:gs>
                    <a:gs pos="100000">
                      <a:srgbClr val="7ED957">
                        <a:alpha val="100000"/>
                      </a:srgbClr>
                    </a:gs>
                  </a:gsLst>
                  <a:lin ang="0"/>
                </a:gradFill>
                <a:latin typeface="Cabin" panose="00000500000000000000"/>
                <a:ea typeface="Cabin" panose="00000500000000000000"/>
                <a:cs typeface="Cabin" panose="00000500000000000000"/>
                <a:sym typeface="Cabin" panose="00000500000000000000"/>
              </a:rPr>
              <a:t>Project</a:t>
            </a:r>
            <a:endParaRPr lang="en-US" sz="7200" spc="-144">
              <a:gradFill>
                <a:gsLst>
                  <a:gs pos="0">
                    <a:srgbClr val="0097B2">
                      <a:alpha val="100000"/>
                    </a:srgbClr>
                  </a:gs>
                  <a:gs pos="100000">
                    <a:srgbClr val="7ED957">
                      <a:alpha val="100000"/>
                    </a:srgbClr>
                  </a:gs>
                </a:gsLst>
                <a:lin ang="0"/>
              </a:gra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689779">
            <a:off x="-1702719" y="5455361"/>
            <a:ext cx="3405439" cy="2741378"/>
          </a:xfrm>
          <a:custGeom>
            <a:avLst/>
            <a:gdLst/>
            <a:ahLst/>
            <a:cxnLst/>
            <a:rect l="l" t="t" r="r" b="b"/>
            <a:pathLst>
              <a:path w="3405439" h="2741378">
                <a:moveTo>
                  <a:pt x="0" y="0"/>
                </a:moveTo>
                <a:lnTo>
                  <a:pt x="3405438" y="0"/>
                </a:lnTo>
                <a:lnTo>
                  <a:pt x="3405438" y="2741378"/>
                </a:lnTo>
                <a:lnTo>
                  <a:pt x="0" y="2741378"/>
                </a:lnTo>
                <a:lnTo>
                  <a:pt x="0" y="0"/>
                </a:lnTo>
                <a:close/>
              </a:path>
            </a:pathLst>
          </a:custGeom>
          <a:blipFill>
            <a:blip r:embed="rId1">
              <a:alphaModFix amt="90000"/>
            </a:blip>
            <a:stretch>
              <a:fillRect/>
            </a:stretch>
          </a:blipFill>
        </p:spPr>
      </p:sp>
      <p:sp>
        <p:nvSpPr>
          <p:cNvPr id="3" name="Freeform 3"/>
          <p:cNvSpPr/>
          <p:nvPr/>
        </p:nvSpPr>
        <p:spPr>
          <a:xfrm rot="-1367779">
            <a:off x="15159229" y="8317479"/>
            <a:ext cx="4200142" cy="3381114"/>
          </a:xfrm>
          <a:custGeom>
            <a:avLst/>
            <a:gdLst/>
            <a:ahLst/>
            <a:cxnLst/>
            <a:rect l="l" t="t" r="r" b="b"/>
            <a:pathLst>
              <a:path w="4200142" h="3381114">
                <a:moveTo>
                  <a:pt x="0" y="0"/>
                </a:moveTo>
                <a:lnTo>
                  <a:pt x="4200142" y="0"/>
                </a:lnTo>
                <a:lnTo>
                  <a:pt x="4200142" y="3381114"/>
                </a:lnTo>
                <a:lnTo>
                  <a:pt x="0" y="3381114"/>
                </a:lnTo>
                <a:lnTo>
                  <a:pt x="0" y="0"/>
                </a:lnTo>
                <a:close/>
              </a:path>
            </a:pathLst>
          </a:custGeom>
          <a:blipFill>
            <a:blip r:embed="rId1">
              <a:alphaModFix amt="90000"/>
            </a:blip>
            <a:stretch>
              <a:fillRect/>
            </a:stretch>
          </a:blipFill>
        </p:spPr>
      </p:sp>
      <p:sp>
        <p:nvSpPr>
          <p:cNvPr id="4" name="TextBox 4"/>
          <p:cNvSpPr txBox="1"/>
          <p:nvPr/>
        </p:nvSpPr>
        <p:spPr>
          <a:xfrm>
            <a:off x="427050" y="784781"/>
            <a:ext cx="11962532" cy="666775"/>
          </a:xfrm>
          <a:prstGeom prst="rect">
            <a:avLst/>
          </a:prstGeom>
        </p:spPr>
        <p:txBody>
          <a:bodyPr lIns="0" tIns="0" rIns="0" bIns="0" rtlCol="0" anchor="t">
            <a:spAutoFit/>
          </a:bodyPr>
          <a:lstStyle/>
          <a:p>
            <a:pPr marL="0" lvl="0" indent="0" algn="l">
              <a:lnSpc>
                <a:spcPts val="5400"/>
              </a:lnSpc>
              <a:spcBef>
                <a:spcPct val="0"/>
              </a:spcBef>
            </a:pPr>
            <a:r>
              <a:rPr lang="en-US" sz="4500" b="1" spc="-89">
                <a:solidFill>
                  <a:srgbClr val="3C3C3D"/>
                </a:solidFill>
                <a:latin typeface="Cabin Medium" panose="00000600000000000000"/>
                <a:ea typeface="Cabin Medium" panose="00000600000000000000"/>
                <a:cs typeface="Cabin Medium" panose="00000600000000000000"/>
                <a:sym typeface="Cabin Medium" panose="00000600000000000000"/>
              </a:rPr>
              <a:t>Tôn Chỉ Dự Án</a:t>
            </a:r>
            <a:endParaRPr lang="en-US" sz="4500" b="1" spc="-89">
              <a:solidFill>
                <a:srgbClr val="3C3C3D"/>
              </a:solidFill>
              <a:latin typeface="Cabin Medium" panose="00000600000000000000"/>
              <a:ea typeface="Cabin Medium" panose="00000600000000000000"/>
              <a:cs typeface="Cabin Medium" panose="00000600000000000000"/>
              <a:sym typeface="Cabin Medium" panose="00000600000000000000"/>
            </a:endParaRPr>
          </a:p>
        </p:txBody>
      </p:sp>
      <p:sp>
        <p:nvSpPr>
          <p:cNvPr id="5" name="Freeform 5"/>
          <p:cNvSpPr/>
          <p:nvPr/>
        </p:nvSpPr>
        <p:spPr>
          <a:xfrm rot="3244620">
            <a:off x="11053089" y="-353421"/>
            <a:ext cx="1964042" cy="1581054"/>
          </a:xfrm>
          <a:custGeom>
            <a:avLst/>
            <a:gdLst/>
            <a:ahLst/>
            <a:cxnLst/>
            <a:rect l="l" t="t" r="r" b="b"/>
            <a:pathLst>
              <a:path w="1964042" h="1581054">
                <a:moveTo>
                  <a:pt x="0" y="0"/>
                </a:moveTo>
                <a:lnTo>
                  <a:pt x="1964042" y="0"/>
                </a:lnTo>
                <a:lnTo>
                  <a:pt x="1964042" y="1581054"/>
                </a:lnTo>
                <a:lnTo>
                  <a:pt x="0" y="1581054"/>
                </a:lnTo>
                <a:lnTo>
                  <a:pt x="0" y="0"/>
                </a:lnTo>
                <a:close/>
              </a:path>
            </a:pathLst>
          </a:custGeom>
          <a:blipFill>
            <a:blip r:embed="rId1">
              <a:alphaModFix amt="90000"/>
            </a:blip>
            <a:stretch>
              <a:fillRect/>
            </a:stretch>
          </a:blipFill>
        </p:spPr>
      </p:sp>
      <p:sp>
        <p:nvSpPr>
          <p:cNvPr id="6" name="Freeform 6"/>
          <p:cNvSpPr/>
          <p:nvPr/>
        </p:nvSpPr>
        <p:spPr>
          <a:xfrm>
            <a:off x="3843570" y="1983421"/>
            <a:ext cx="11301259" cy="2599290"/>
          </a:xfrm>
          <a:custGeom>
            <a:avLst/>
            <a:gdLst/>
            <a:ahLst/>
            <a:cxnLst/>
            <a:rect l="l" t="t" r="r" b="b"/>
            <a:pathLst>
              <a:path w="11301259" h="2599290">
                <a:moveTo>
                  <a:pt x="0" y="0"/>
                </a:moveTo>
                <a:lnTo>
                  <a:pt x="11301259" y="0"/>
                </a:lnTo>
                <a:lnTo>
                  <a:pt x="11301259" y="2599290"/>
                </a:lnTo>
                <a:lnTo>
                  <a:pt x="0" y="2599290"/>
                </a:lnTo>
                <a:lnTo>
                  <a:pt x="0" y="0"/>
                </a:lnTo>
                <a:close/>
              </a:path>
            </a:pathLst>
          </a:custGeom>
          <a:blipFill>
            <a:blip r:embed="rId2"/>
            <a:stretch>
              <a:fillRect/>
            </a:stretch>
          </a:blipFill>
        </p:spPr>
      </p:sp>
      <p:sp>
        <p:nvSpPr>
          <p:cNvPr id="7" name="Freeform 7"/>
          <p:cNvSpPr/>
          <p:nvPr/>
        </p:nvSpPr>
        <p:spPr>
          <a:xfrm>
            <a:off x="3843570" y="5116111"/>
            <a:ext cx="11301259" cy="3376251"/>
          </a:xfrm>
          <a:custGeom>
            <a:avLst/>
            <a:gdLst/>
            <a:ahLst/>
            <a:cxnLst/>
            <a:rect l="l" t="t" r="r" b="b"/>
            <a:pathLst>
              <a:path w="11301259" h="3376251">
                <a:moveTo>
                  <a:pt x="0" y="0"/>
                </a:moveTo>
                <a:lnTo>
                  <a:pt x="11301259" y="0"/>
                </a:lnTo>
                <a:lnTo>
                  <a:pt x="11301259" y="3376251"/>
                </a:lnTo>
                <a:lnTo>
                  <a:pt x="0" y="3376251"/>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689779">
            <a:off x="-1702719" y="5455361"/>
            <a:ext cx="3405439" cy="2741378"/>
          </a:xfrm>
          <a:custGeom>
            <a:avLst/>
            <a:gdLst/>
            <a:ahLst/>
            <a:cxnLst/>
            <a:rect l="l" t="t" r="r" b="b"/>
            <a:pathLst>
              <a:path w="3405439" h="2741378">
                <a:moveTo>
                  <a:pt x="0" y="0"/>
                </a:moveTo>
                <a:lnTo>
                  <a:pt x="3405438" y="0"/>
                </a:lnTo>
                <a:lnTo>
                  <a:pt x="3405438" y="2741378"/>
                </a:lnTo>
                <a:lnTo>
                  <a:pt x="0" y="2741378"/>
                </a:lnTo>
                <a:lnTo>
                  <a:pt x="0" y="0"/>
                </a:lnTo>
                <a:close/>
              </a:path>
            </a:pathLst>
          </a:custGeom>
          <a:blipFill>
            <a:blip r:embed="rId1">
              <a:alphaModFix amt="90000"/>
            </a:blip>
            <a:stretch>
              <a:fillRect/>
            </a:stretch>
          </a:blipFill>
        </p:spPr>
      </p:sp>
      <p:sp>
        <p:nvSpPr>
          <p:cNvPr id="3" name="Freeform 3"/>
          <p:cNvSpPr/>
          <p:nvPr/>
        </p:nvSpPr>
        <p:spPr>
          <a:xfrm rot="-1367779">
            <a:off x="15159229" y="8317479"/>
            <a:ext cx="4200142" cy="3381114"/>
          </a:xfrm>
          <a:custGeom>
            <a:avLst/>
            <a:gdLst/>
            <a:ahLst/>
            <a:cxnLst/>
            <a:rect l="l" t="t" r="r" b="b"/>
            <a:pathLst>
              <a:path w="4200142" h="3381114">
                <a:moveTo>
                  <a:pt x="0" y="0"/>
                </a:moveTo>
                <a:lnTo>
                  <a:pt x="4200142" y="0"/>
                </a:lnTo>
                <a:lnTo>
                  <a:pt x="4200142" y="3381114"/>
                </a:lnTo>
                <a:lnTo>
                  <a:pt x="0" y="3381114"/>
                </a:lnTo>
                <a:lnTo>
                  <a:pt x="0" y="0"/>
                </a:lnTo>
                <a:close/>
              </a:path>
            </a:pathLst>
          </a:custGeom>
          <a:blipFill>
            <a:blip r:embed="rId1">
              <a:alphaModFix amt="90000"/>
            </a:blip>
            <a:stretch>
              <a:fillRect/>
            </a:stretch>
          </a:blipFill>
        </p:spPr>
      </p:sp>
      <p:sp>
        <p:nvSpPr>
          <p:cNvPr id="4" name="TextBox 4"/>
          <p:cNvSpPr txBox="1"/>
          <p:nvPr/>
        </p:nvSpPr>
        <p:spPr>
          <a:xfrm>
            <a:off x="1288900" y="1038225"/>
            <a:ext cx="11962532" cy="666775"/>
          </a:xfrm>
          <a:prstGeom prst="rect">
            <a:avLst/>
          </a:prstGeom>
        </p:spPr>
        <p:txBody>
          <a:bodyPr lIns="0" tIns="0" rIns="0" bIns="0" rtlCol="0" anchor="t">
            <a:spAutoFit/>
          </a:bodyPr>
          <a:lstStyle/>
          <a:p>
            <a:pPr marL="0" lvl="0" indent="0" algn="l">
              <a:lnSpc>
                <a:spcPts val="5400"/>
              </a:lnSpc>
              <a:spcBef>
                <a:spcPct val="0"/>
              </a:spcBef>
            </a:pPr>
            <a:r>
              <a:rPr lang="en-US" sz="4500" b="1" spc="-89">
                <a:solidFill>
                  <a:srgbClr val="3C3C3D"/>
                </a:solidFill>
                <a:latin typeface="Cabin Medium" panose="00000600000000000000"/>
                <a:ea typeface="Cabin Medium" panose="00000600000000000000"/>
                <a:cs typeface="Cabin Medium" panose="00000600000000000000"/>
                <a:sym typeface="Cabin Medium" panose="00000600000000000000"/>
              </a:rPr>
              <a:t>Tôn Chỉ Dự Án</a:t>
            </a:r>
            <a:endParaRPr lang="en-US" sz="4500" b="1" spc="-89">
              <a:solidFill>
                <a:srgbClr val="3C3C3D"/>
              </a:solidFill>
              <a:latin typeface="Cabin Medium" panose="00000600000000000000"/>
              <a:ea typeface="Cabin Medium" panose="00000600000000000000"/>
              <a:cs typeface="Cabin Medium" panose="00000600000000000000"/>
              <a:sym typeface="Cabin Medium" panose="00000600000000000000"/>
            </a:endParaRPr>
          </a:p>
        </p:txBody>
      </p:sp>
      <p:sp>
        <p:nvSpPr>
          <p:cNvPr id="5" name="Freeform 5"/>
          <p:cNvSpPr/>
          <p:nvPr/>
        </p:nvSpPr>
        <p:spPr>
          <a:xfrm rot="3244620">
            <a:off x="11053089" y="-353421"/>
            <a:ext cx="1964042" cy="1581054"/>
          </a:xfrm>
          <a:custGeom>
            <a:avLst/>
            <a:gdLst/>
            <a:ahLst/>
            <a:cxnLst/>
            <a:rect l="l" t="t" r="r" b="b"/>
            <a:pathLst>
              <a:path w="1964042" h="1581054">
                <a:moveTo>
                  <a:pt x="0" y="0"/>
                </a:moveTo>
                <a:lnTo>
                  <a:pt x="1964042" y="0"/>
                </a:lnTo>
                <a:lnTo>
                  <a:pt x="1964042" y="1581054"/>
                </a:lnTo>
                <a:lnTo>
                  <a:pt x="0" y="1581054"/>
                </a:lnTo>
                <a:lnTo>
                  <a:pt x="0" y="0"/>
                </a:lnTo>
                <a:close/>
              </a:path>
            </a:pathLst>
          </a:custGeom>
          <a:blipFill>
            <a:blip r:embed="rId1">
              <a:alphaModFix amt="90000"/>
            </a:blip>
            <a:stretch>
              <a:fillRect/>
            </a:stretch>
          </a:blipFill>
        </p:spPr>
      </p:sp>
      <p:sp>
        <p:nvSpPr>
          <p:cNvPr id="6" name="Freeform 6"/>
          <p:cNvSpPr/>
          <p:nvPr/>
        </p:nvSpPr>
        <p:spPr>
          <a:xfrm>
            <a:off x="1941744" y="2390205"/>
            <a:ext cx="14766418" cy="6183438"/>
          </a:xfrm>
          <a:custGeom>
            <a:avLst/>
            <a:gdLst/>
            <a:ahLst/>
            <a:cxnLst/>
            <a:rect l="l" t="t" r="r" b="b"/>
            <a:pathLst>
              <a:path w="14766418" h="6183438">
                <a:moveTo>
                  <a:pt x="0" y="0"/>
                </a:moveTo>
                <a:lnTo>
                  <a:pt x="14766418" y="0"/>
                </a:lnTo>
                <a:lnTo>
                  <a:pt x="14766418" y="6183437"/>
                </a:lnTo>
                <a:lnTo>
                  <a:pt x="0" y="6183437"/>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689779">
            <a:off x="-1702719" y="5455361"/>
            <a:ext cx="3405439" cy="2741378"/>
          </a:xfrm>
          <a:custGeom>
            <a:avLst/>
            <a:gdLst/>
            <a:ahLst/>
            <a:cxnLst/>
            <a:rect l="l" t="t" r="r" b="b"/>
            <a:pathLst>
              <a:path w="3405439" h="2741378">
                <a:moveTo>
                  <a:pt x="0" y="0"/>
                </a:moveTo>
                <a:lnTo>
                  <a:pt x="3405438" y="0"/>
                </a:lnTo>
                <a:lnTo>
                  <a:pt x="3405438" y="2741378"/>
                </a:lnTo>
                <a:lnTo>
                  <a:pt x="0" y="2741378"/>
                </a:lnTo>
                <a:lnTo>
                  <a:pt x="0" y="0"/>
                </a:lnTo>
                <a:close/>
              </a:path>
            </a:pathLst>
          </a:custGeom>
          <a:blipFill>
            <a:blip r:embed="rId1">
              <a:alphaModFix amt="90000"/>
            </a:blip>
            <a:stretch>
              <a:fillRect/>
            </a:stretch>
          </a:blipFill>
        </p:spPr>
      </p:sp>
      <p:sp>
        <p:nvSpPr>
          <p:cNvPr id="3" name="Freeform 3"/>
          <p:cNvSpPr/>
          <p:nvPr/>
        </p:nvSpPr>
        <p:spPr>
          <a:xfrm rot="-1367779">
            <a:off x="15159229" y="8317479"/>
            <a:ext cx="4200142" cy="3381114"/>
          </a:xfrm>
          <a:custGeom>
            <a:avLst/>
            <a:gdLst/>
            <a:ahLst/>
            <a:cxnLst/>
            <a:rect l="l" t="t" r="r" b="b"/>
            <a:pathLst>
              <a:path w="4200142" h="3381114">
                <a:moveTo>
                  <a:pt x="0" y="0"/>
                </a:moveTo>
                <a:lnTo>
                  <a:pt x="4200142" y="0"/>
                </a:lnTo>
                <a:lnTo>
                  <a:pt x="4200142" y="3381114"/>
                </a:lnTo>
                <a:lnTo>
                  <a:pt x="0" y="3381114"/>
                </a:lnTo>
                <a:lnTo>
                  <a:pt x="0" y="0"/>
                </a:lnTo>
                <a:close/>
              </a:path>
            </a:pathLst>
          </a:custGeom>
          <a:blipFill>
            <a:blip r:embed="rId1">
              <a:alphaModFix amt="90000"/>
            </a:blip>
            <a:stretch>
              <a:fillRect/>
            </a:stretch>
          </a:blipFill>
        </p:spPr>
      </p:sp>
      <p:sp>
        <p:nvSpPr>
          <p:cNvPr id="4" name="TextBox 4"/>
          <p:cNvSpPr txBox="1"/>
          <p:nvPr/>
        </p:nvSpPr>
        <p:spPr>
          <a:xfrm>
            <a:off x="1028700" y="446631"/>
            <a:ext cx="11962532" cy="666775"/>
          </a:xfrm>
          <a:prstGeom prst="rect">
            <a:avLst/>
          </a:prstGeom>
        </p:spPr>
        <p:txBody>
          <a:bodyPr lIns="0" tIns="0" rIns="0" bIns="0" rtlCol="0" anchor="t">
            <a:spAutoFit/>
          </a:bodyPr>
          <a:lstStyle/>
          <a:p>
            <a:pPr marL="0" lvl="0" indent="0" algn="l">
              <a:lnSpc>
                <a:spcPts val="5400"/>
              </a:lnSpc>
              <a:spcBef>
                <a:spcPct val="0"/>
              </a:spcBef>
            </a:pPr>
            <a:r>
              <a:rPr lang="en-US" sz="4500" b="1" spc="-89">
                <a:solidFill>
                  <a:srgbClr val="3C3C3D"/>
                </a:solidFill>
                <a:latin typeface="Cabin Medium" panose="00000600000000000000"/>
                <a:ea typeface="Cabin Medium" panose="00000600000000000000"/>
                <a:cs typeface="Cabin Medium" panose="00000600000000000000"/>
                <a:sym typeface="Cabin Medium" panose="00000600000000000000"/>
              </a:rPr>
              <a:t>Tôn Chỉ Dự Án</a:t>
            </a:r>
            <a:endParaRPr lang="en-US" sz="4500" b="1" spc="-89">
              <a:solidFill>
                <a:srgbClr val="3C3C3D"/>
              </a:solidFill>
              <a:latin typeface="Cabin Medium" panose="00000600000000000000"/>
              <a:ea typeface="Cabin Medium" panose="00000600000000000000"/>
              <a:cs typeface="Cabin Medium" panose="00000600000000000000"/>
              <a:sym typeface="Cabin Medium" panose="00000600000000000000"/>
            </a:endParaRPr>
          </a:p>
        </p:txBody>
      </p:sp>
      <p:sp>
        <p:nvSpPr>
          <p:cNvPr id="5" name="Freeform 5"/>
          <p:cNvSpPr/>
          <p:nvPr/>
        </p:nvSpPr>
        <p:spPr>
          <a:xfrm rot="3244620">
            <a:off x="11053089" y="-353421"/>
            <a:ext cx="1964042" cy="1581054"/>
          </a:xfrm>
          <a:custGeom>
            <a:avLst/>
            <a:gdLst/>
            <a:ahLst/>
            <a:cxnLst/>
            <a:rect l="l" t="t" r="r" b="b"/>
            <a:pathLst>
              <a:path w="1964042" h="1581054">
                <a:moveTo>
                  <a:pt x="0" y="0"/>
                </a:moveTo>
                <a:lnTo>
                  <a:pt x="1964042" y="0"/>
                </a:lnTo>
                <a:lnTo>
                  <a:pt x="1964042" y="1581054"/>
                </a:lnTo>
                <a:lnTo>
                  <a:pt x="0" y="1581054"/>
                </a:lnTo>
                <a:lnTo>
                  <a:pt x="0" y="0"/>
                </a:lnTo>
                <a:close/>
              </a:path>
            </a:pathLst>
          </a:custGeom>
          <a:blipFill>
            <a:blip r:embed="rId1">
              <a:alphaModFix amt="90000"/>
            </a:blip>
            <a:stretch>
              <a:fillRect/>
            </a:stretch>
          </a:blipFill>
        </p:spPr>
      </p:sp>
      <p:sp>
        <p:nvSpPr>
          <p:cNvPr id="6" name="Freeform 6"/>
          <p:cNvSpPr/>
          <p:nvPr/>
        </p:nvSpPr>
        <p:spPr>
          <a:xfrm>
            <a:off x="2684208" y="1361977"/>
            <a:ext cx="12919583" cy="3956622"/>
          </a:xfrm>
          <a:custGeom>
            <a:avLst/>
            <a:gdLst/>
            <a:ahLst/>
            <a:cxnLst/>
            <a:rect l="l" t="t" r="r" b="b"/>
            <a:pathLst>
              <a:path w="12919583" h="3956622">
                <a:moveTo>
                  <a:pt x="0" y="0"/>
                </a:moveTo>
                <a:lnTo>
                  <a:pt x="12919584" y="0"/>
                </a:lnTo>
                <a:lnTo>
                  <a:pt x="12919584" y="3956623"/>
                </a:lnTo>
                <a:lnTo>
                  <a:pt x="0" y="3956623"/>
                </a:lnTo>
                <a:lnTo>
                  <a:pt x="0" y="0"/>
                </a:lnTo>
                <a:close/>
              </a:path>
            </a:pathLst>
          </a:custGeom>
          <a:blipFill>
            <a:blip r:embed="rId2"/>
            <a:stretch>
              <a:fillRect/>
            </a:stretch>
          </a:blipFill>
        </p:spPr>
      </p:sp>
      <p:sp>
        <p:nvSpPr>
          <p:cNvPr id="7" name="Freeform 7"/>
          <p:cNvSpPr/>
          <p:nvPr/>
        </p:nvSpPr>
        <p:spPr>
          <a:xfrm>
            <a:off x="2684208" y="5906068"/>
            <a:ext cx="12919583" cy="4101968"/>
          </a:xfrm>
          <a:custGeom>
            <a:avLst/>
            <a:gdLst/>
            <a:ahLst/>
            <a:cxnLst/>
            <a:rect l="l" t="t" r="r" b="b"/>
            <a:pathLst>
              <a:path w="12919583" h="4101968">
                <a:moveTo>
                  <a:pt x="0" y="0"/>
                </a:moveTo>
                <a:lnTo>
                  <a:pt x="12919584" y="0"/>
                </a:lnTo>
                <a:lnTo>
                  <a:pt x="12919584" y="4101968"/>
                </a:lnTo>
                <a:lnTo>
                  <a:pt x="0" y="4101968"/>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689779">
            <a:off x="-1702719" y="5455361"/>
            <a:ext cx="3405439" cy="2741378"/>
          </a:xfrm>
          <a:custGeom>
            <a:avLst/>
            <a:gdLst/>
            <a:ahLst/>
            <a:cxnLst/>
            <a:rect l="l" t="t" r="r" b="b"/>
            <a:pathLst>
              <a:path w="3405439" h="2741378">
                <a:moveTo>
                  <a:pt x="0" y="0"/>
                </a:moveTo>
                <a:lnTo>
                  <a:pt x="3405438" y="0"/>
                </a:lnTo>
                <a:lnTo>
                  <a:pt x="3405438" y="2741378"/>
                </a:lnTo>
                <a:lnTo>
                  <a:pt x="0" y="2741378"/>
                </a:lnTo>
                <a:lnTo>
                  <a:pt x="0" y="0"/>
                </a:lnTo>
                <a:close/>
              </a:path>
            </a:pathLst>
          </a:custGeom>
          <a:blipFill>
            <a:blip r:embed="rId1">
              <a:alphaModFix amt="90000"/>
            </a:blip>
            <a:stretch>
              <a:fillRect/>
            </a:stretch>
          </a:blipFill>
        </p:spPr>
      </p:sp>
      <p:sp>
        <p:nvSpPr>
          <p:cNvPr id="3" name="Freeform 3"/>
          <p:cNvSpPr/>
          <p:nvPr/>
        </p:nvSpPr>
        <p:spPr>
          <a:xfrm rot="-1367779">
            <a:off x="15159229" y="8317479"/>
            <a:ext cx="4200142" cy="3381114"/>
          </a:xfrm>
          <a:custGeom>
            <a:avLst/>
            <a:gdLst/>
            <a:ahLst/>
            <a:cxnLst/>
            <a:rect l="l" t="t" r="r" b="b"/>
            <a:pathLst>
              <a:path w="4200142" h="3381114">
                <a:moveTo>
                  <a:pt x="0" y="0"/>
                </a:moveTo>
                <a:lnTo>
                  <a:pt x="4200142" y="0"/>
                </a:lnTo>
                <a:lnTo>
                  <a:pt x="4200142" y="3381114"/>
                </a:lnTo>
                <a:lnTo>
                  <a:pt x="0" y="3381114"/>
                </a:lnTo>
                <a:lnTo>
                  <a:pt x="0" y="0"/>
                </a:lnTo>
                <a:close/>
              </a:path>
            </a:pathLst>
          </a:custGeom>
          <a:blipFill>
            <a:blip r:embed="rId1">
              <a:alphaModFix amt="90000"/>
            </a:blip>
            <a:stretch>
              <a:fillRect/>
            </a:stretch>
          </a:blipFill>
        </p:spPr>
      </p:sp>
      <p:sp>
        <p:nvSpPr>
          <p:cNvPr id="4" name="TextBox 4"/>
          <p:cNvSpPr txBox="1"/>
          <p:nvPr/>
        </p:nvSpPr>
        <p:spPr>
          <a:xfrm>
            <a:off x="427050" y="784781"/>
            <a:ext cx="11962532" cy="666775"/>
          </a:xfrm>
          <a:prstGeom prst="rect">
            <a:avLst/>
          </a:prstGeom>
        </p:spPr>
        <p:txBody>
          <a:bodyPr lIns="0" tIns="0" rIns="0" bIns="0" rtlCol="0" anchor="t">
            <a:spAutoFit/>
          </a:bodyPr>
          <a:lstStyle/>
          <a:p>
            <a:pPr marL="0" lvl="0" indent="0" algn="l">
              <a:lnSpc>
                <a:spcPts val="5400"/>
              </a:lnSpc>
              <a:spcBef>
                <a:spcPct val="0"/>
              </a:spcBef>
            </a:pPr>
            <a:r>
              <a:rPr lang="en-US" sz="4500" spc="-89">
                <a:solidFill>
                  <a:srgbClr val="3C3C3D"/>
                </a:solidFill>
                <a:latin typeface="Cabin" panose="00000500000000000000"/>
                <a:ea typeface="Cabin" panose="00000500000000000000"/>
                <a:cs typeface="Cabin" panose="00000500000000000000"/>
                <a:sym typeface="Cabin" panose="00000500000000000000"/>
              </a:rPr>
              <a:t>WBS</a:t>
            </a:r>
            <a:endParaRPr lang="en-US" sz="4500" spc="-89">
              <a:solidFill>
                <a:srgbClr val="3C3C3D"/>
              </a:solidFill>
              <a:latin typeface="Cabin" panose="00000500000000000000"/>
              <a:ea typeface="Cabin" panose="00000500000000000000"/>
              <a:cs typeface="Cabin" panose="00000500000000000000"/>
              <a:sym typeface="Cabin" panose="00000500000000000000"/>
            </a:endParaRPr>
          </a:p>
        </p:txBody>
      </p:sp>
      <p:sp>
        <p:nvSpPr>
          <p:cNvPr id="5" name="Freeform 5"/>
          <p:cNvSpPr/>
          <p:nvPr/>
        </p:nvSpPr>
        <p:spPr>
          <a:xfrm rot="3244620">
            <a:off x="11053089" y="-353421"/>
            <a:ext cx="1964042" cy="1581054"/>
          </a:xfrm>
          <a:custGeom>
            <a:avLst/>
            <a:gdLst/>
            <a:ahLst/>
            <a:cxnLst/>
            <a:rect l="l" t="t" r="r" b="b"/>
            <a:pathLst>
              <a:path w="1964042" h="1581054">
                <a:moveTo>
                  <a:pt x="0" y="0"/>
                </a:moveTo>
                <a:lnTo>
                  <a:pt x="1964042" y="0"/>
                </a:lnTo>
                <a:lnTo>
                  <a:pt x="1964042" y="1581054"/>
                </a:lnTo>
                <a:lnTo>
                  <a:pt x="0" y="1581054"/>
                </a:lnTo>
                <a:lnTo>
                  <a:pt x="0" y="0"/>
                </a:lnTo>
                <a:close/>
              </a:path>
            </a:pathLst>
          </a:custGeom>
          <a:blipFill>
            <a:blip r:embed="rId1">
              <a:alphaModFix amt="90000"/>
            </a:blip>
            <a:stretch>
              <a:fillRect/>
            </a:stretch>
          </a:blipFill>
        </p:spPr>
      </p:sp>
      <p:sp>
        <p:nvSpPr>
          <p:cNvPr id="6" name="Freeform 6"/>
          <p:cNvSpPr/>
          <p:nvPr/>
        </p:nvSpPr>
        <p:spPr>
          <a:xfrm>
            <a:off x="4872945" y="780956"/>
            <a:ext cx="5639957" cy="8071495"/>
          </a:xfrm>
          <a:custGeom>
            <a:avLst/>
            <a:gdLst/>
            <a:ahLst/>
            <a:cxnLst/>
            <a:rect l="l" t="t" r="r" b="b"/>
            <a:pathLst>
              <a:path w="5639957" h="8071495">
                <a:moveTo>
                  <a:pt x="0" y="0"/>
                </a:moveTo>
                <a:lnTo>
                  <a:pt x="5639957" y="0"/>
                </a:lnTo>
                <a:lnTo>
                  <a:pt x="5639957" y="8071494"/>
                </a:lnTo>
                <a:lnTo>
                  <a:pt x="0" y="8071494"/>
                </a:lnTo>
                <a:lnTo>
                  <a:pt x="0" y="0"/>
                </a:lnTo>
                <a:close/>
              </a:path>
            </a:pathLst>
          </a:custGeom>
          <a:blipFill>
            <a:blip r:embed="rId2"/>
            <a:stretch>
              <a:fillRect/>
            </a:stretch>
          </a:blipFill>
        </p:spPr>
      </p:sp>
      <p:sp>
        <p:nvSpPr>
          <p:cNvPr id="7" name="Freeform 7"/>
          <p:cNvSpPr/>
          <p:nvPr/>
        </p:nvSpPr>
        <p:spPr>
          <a:xfrm>
            <a:off x="10512902" y="3822450"/>
            <a:ext cx="5713316" cy="6356958"/>
          </a:xfrm>
          <a:custGeom>
            <a:avLst/>
            <a:gdLst/>
            <a:ahLst/>
            <a:cxnLst/>
            <a:rect l="l" t="t" r="r" b="b"/>
            <a:pathLst>
              <a:path w="5713316" h="6356958">
                <a:moveTo>
                  <a:pt x="0" y="0"/>
                </a:moveTo>
                <a:lnTo>
                  <a:pt x="5713317" y="0"/>
                </a:lnTo>
                <a:lnTo>
                  <a:pt x="5713317" y="6356958"/>
                </a:lnTo>
                <a:lnTo>
                  <a:pt x="0" y="6356958"/>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689779">
            <a:off x="-1702719" y="5455361"/>
            <a:ext cx="3405439" cy="2741378"/>
          </a:xfrm>
          <a:custGeom>
            <a:avLst/>
            <a:gdLst/>
            <a:ahLst/>
            <a:cxnLst/>
            <a:rect l="l" t="t" r="r" b="b"/>
            <a:pathLst>
              <a:path w="3405439" h="2741378">
                <a:moveTo>
                  <a:pt x="0" y="0"/>
                </a:moveTo>
                <a:lnTo>
                  <a:pt x="3405438" y="0"/>
                </a:lnTo>
                <a:lnTo>
                  <a:pt x="3405438" y="2741378"/>
                </a:lnTo>
                <a:lnTo>
                  <a:pt x="0" y="2741378"/>
                </a:lnTo>
                <a:lnTo>
                  <a:pt x="0" y="0"/>
                </a:lnTo>
                <a:close/>
              </a:path>
            </a:pathLst>
          </a:custGeom>
          <a:blipFill>
            <a:blip r:embed="rId1">
              <a:alphaModFix amt="90000"/>
            </a:blip>
            <a:stretch>
              <a:fillRect/>
            </a:stretch>
          </a:blipFill>
        </p:spPr>
      </p:sp>
      <p:sp>
        <p:nvSpPr>
          <p:cNvPr id="3" name="Freeform 3"/>
          <p:cNvSpPr/>
          <p:nvPr/>
        </p:nvSpPr>
        <p:spPr>
          <a:xfrm rot="-1367779">
            <a:off x="15159229" y="8317479"/>
            <a:ext cx="4200142" cy="3381114"/>
          </a:xfrm>
          <a:custGeom>
            <a:avLst/>
            <a:gdLst/>
            <a:ahLst/>
            <a:cxnLst/>
            <a:rect l="l" t="t" r="r" b="b"/>
            <a:pathLst>
              <a:path w="4200142" h="3381114">
                <a:moveTo>
                  <a:pt x="0" y="0"/>
                </a:moveTo>
                <a:lnTo>
                  <a:pt x="4200142" y="0"/>
                </a:lnTo>
                <a:lnTo>
                  <a:pt x="4200142" y="3381114"/>
                </a:lnTo>
                <a:lnTo>
                  <a:pt x="0" y="3381114"/>
                </a:lnTo>
                <a:lnTo>
                  <a:pt x="0" y="0"/>
                </a:lnTo>
                <a:close/>
              </a:path>
            </a:pathLst>
          </a:custGeom>
          <a:blipFill>
            <a:blip r:embed="rId1">
              <a:alphaModFix amt="90000"/>
            </a:blip>
            <a:stretch>
              <a:fillRect/>
            </a:stretch>
          </a:blipFill>
        </p:spPr>
      </p:sp>
      <p:sp>
        <p:nvSpPr>
          <p:cNvPr id="4" name="Freeform 4"/>
          <p:cNvSpPr/>
          <p:nvPr/>
        </p:nvSpPr>
        <p:spPr>
          <a:xfrm rot="3244620">
            <a:off x="11053089" y="-353421"/>
            <a:ext cx="1964042" cy="1581054"/>
          </a:xfrm>
          <a:custGeom>
            <a:avLst/>
            <a:gdLst/>
            <a:ahLst/>
            <a:cxnLst/>
            <a:rect l="l" t="t" r="r" b="b"/>
            <a:pathLst>
              <a:path w="1964042" h="1581054">
                <a:moveTo>
                  <a:pt x="0" y="0"/>
                </a:moveTo>
                <a:lnTo>
                  <a:pt x="1964042" y="0"/>
                </a:lnTo>
                <a:lnTo>
                  <a:pt x="1964042" y="1581054"/>
                </a:lnTo>
                <a:lnTo>
                  <a:pt x="0" y="1581054"/>
                </a:lnTo>
                <a:lnTo>
                  <a:pt x="0" y="0"/>
                </a:lnTo>
                <a:close/>
              </a:path>
            </a:pathLst>
          </a:custGeom>
          <a:blipFill>
            <a:blip r:embed="rId1">
              <a:alphaModFix amt="90000"/>
            </a:blip>
            <a:stretch>
              <a:fillRect/>
            </a:stretch>
          </a:blipFill>
        </p:spPr>
      </p:sp>
      <p:sp>
        <p:nvSpPr>
          <p:cNvPr id="5" name="Freeform 5"/>
          <p:cNvSpPr/>
          <p:nvPr/>
        </p:nvSpPr>
        <p:spPr>
          <a:xfrm>
            <a:off x="908559" y="936324"/>
            <a:ext cx="16786738" cy="8414353"/>
          </a:xfrm>
          <a:custGeom>
            <a:avLst/>
            <a:gdLst/>
            <a:ahLst/>
            <a:cxnLst/>
            <a:rect l="l" t="t" r="r" b="b"/>
            <a:pathLst>
              <a:path w="16786738" h="8414353">
                <a:moveTo>
                  <a:pt x="0" y="0"/>
                </a:moveTo>
                <a:lnTo>
                  <a:pt x="16786738" y="0"/>
                </a:lnTo>
                <a:lnTo>
                  <a:pt x="16786738" y="8414352"/>
                </a:lnTo>
                <a:lnTo>
                  <a:pt x="0" y="8414352"/>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2357</Words>
  <Application>WPS Presentation</Application>
  <PresentationFormat>Custom</PresentationFormat>
  <Paragraphs>133</Paragraphs>
  <Slides>32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Arial</vt:lpstr>
      <vt:lpstr>SimSun</vt:lpstr>
      <vt:lpstr>Wingdings</vt:lpstr>
      <vt:lpstr>Cabin Medium</vt:lpstr>
      <vt:lpstr>Cabin Bold</vt:lpstr>
      <vt:lpstr>Cabin</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Mầm non</dc:title>
  <dc:creator/>
  <cp:lastModifiedBy>Đường Bùi Hải</cp:lastModifiedBy>
  <cp:revision>4</cp:revision>
  <dcterms:created xsi:type="dcterms:W3CDTF">2006-08-16T00:00:00Z</dcterms:created>
  <dcterms:modified xsi:type="dcterms:W3CDTF">2025-12-03T14:12:25Z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695BCAE379F24D1994D95489B1C26BE0_12</vt:lpwstr>
  </property>
  <property fmtid="{D5CDD505-2E9C-101B-9397-08002B2CF9AE}" pid="3" name="KSOProductBuildVer">
    <vt:lpwstr>1033-12.2.0.22549</vt:lpwstr>
  </property>
</Properties>
</file>